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6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7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8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9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469" r:id="rId3"/>
    <p:sldId id="470" r:id="rId4"/>
    <p:sldId id="471" r:id="rId5"/>
    <p:sldId id="420" r:id="rId6"/>
    <p:sldId id="492" r:id="rId7"/>
    <p:sldId id="472" r:id="rId8"/>
    <p:sldId id="473" r:id="rId9"/>
    <p:sldId id="474" r:id="rId10"/>
    <p:sldId id="475" r:id="rId11"/>
    <p:sldId id="495" r:id="rId12"/>
    <p:sldId id="476" r:id="rId13"/>
    <p:sldId id="477" r:id="rId14"/>
    <p:sldId id="494" r:id="rId15"/>
    <p:sldId id="478" r:id="rId16"/>
    <p:sldId id="479" r:id="rId17"/>
    <p:sldId id="480" r:id="rId18"/>
    <p:sldId id="481" r:id="rId19"/>
    <p:sldId id="483" r:id="rId20"/>
    <p:sldId id="482" r:id="rId21"/>
    <p:sldId id="484" r:id="rId22"/>
    <p:sldId id="485" r:id="rId23"/>
    <p:sldId id="486" r:id="rId24"/>
    <p:sldId id="487" r:id="rId25"/>
    <p:sldId id="493" r:id="rId26"/>
    <p:sldId id="488" r:id="rId27"/>
    <p:sldId id="490" r:id="rId28"/>
    <p:sldId id="491" r:id="rId29"/>
    <p:sldId id="496" r:id="rId30"/>
    <p:sldId id="489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C27059-6304-6E4D-12A6-DA97C5BACF3F}" name="Sean Sands" initials="SS" userId="S::sean@dharmamonkey.com::4f8ba998-405c-4722-afb4-e7dba87d0a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B8D2"/>
    <a:srgbClr val="B3D257"/>
    <a:srgbClr val="D9E29D"/>
    <a:srgbClr val="767172"/>
    <a:srgbClr val="4371C3"/>
    <a:srgbClr val="D5FC79"/>
    <a:srgbClr val="89A2BB"/>
    <a:srgbClr val="E7E7E9"/>
    <a:srgbClr val="C00002"/>
    <a:srgbClr val="ED7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1" autoAdjust="0"/>
    <p:restoredTop sz="83265"/>
  </p:normalViewPr>
  <p:slideViewPr>
    <p:cSldViewPr snapToObjects="1">
      <p:cViewPr varScale="1">
        <p:scale>
          <a:sx n="104" d="100"/>
          <a:sy n="104" d="100"/>
        </p:scale>
        <p:origin x="216" y="784"/>
      </p:cViewPr>
      <p:guideLst>
        <p:guide orient="horz" pos="2868"/>
        <p:guide pos="2880"/>
      </p:guideLst>
    </p:cSldViewPr>
  </p:slideViewPr>
  <p:outlineViewPr>
    <p:cViewPr>
      <p:scale>
        <a:sx n="33" d="100"/>
        <a:sy n="33" d="100"/>
      </p:scale>
      <p:origin x="0" y="-4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anhuff/PRRI%20Dropbox/Ian%20Huff/Surveys/2023%20Surveys/02%20Christian%20Nationalism%20(W4%20AVA)/08%20Presentation/presentation%20graphics%20V1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anhuff/PRRI%20Dropbox/Ian%20Huff/Surveys/2023%20Surveys/02%20Christian%20Nationalism%20(W4%20AVA)/08%20Presentation/presentation%20graphics%20V1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anhuff/PRRI%20Dropbox/Ian%20Huff/Surveys/2023%20Surveys/02%20Christian%20Nationalism%20(W4%20AVA)/08%20Presentation/presentation%20graphics%20V1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anhuff/PRRI%20Dropbox/Ian%20Huff/Surveys/2023%20Surveys/02%20Christian%20Nationalism%20(W4%20AVA)/08%20Presentation/presentation%20graphics%20V1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anhuff/PRRI%20Dropbox/Ian%20Huff/Surveys/2023%20Surveys/02%20Christian%20Nationalism%20(W4%20AVA)/08%20Presentation/presentation%20graphics%20V1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anhuff/PRRI%20Dropbox/Ian%20Huff/Surveys/2023%20Surveys/02%20Christian%20Nationalism%20(W4%20AVA)/08%20Presentation/presentation%20graphics%20V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anhuff/PRRI%20Dropbox/Ian%20Huff/Surveys/2023%20Surveys/02%20Christian%20Nationalism%20(W4%20AVA)/08%20Presentation/presentation%20graphics%20V1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anhuff/PRRI%20Dropbox/Ian%20Huff/Surveys/2023%20Surveys/02%20Christian%20Nationalism%20(W4%20AVA)/08%20Presentation/presentation%20graphics%20V1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anhuff/PRRI%20Dropbox/Ian%20Huff/Surveys/2023%20Surveys/02%20Christian%20Nationalism%20(W4%20AVA)/08%20Presentation/presentation%20graphics%20V1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anhuff/PRRI%20Dropbox/Ian%20Huff/Surveys/2023%20Surveys/02%20Christian%20Nationalism%20(W4%20AVA)/08%20Presentation/presentation%20graphics%20V1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anhuff/PRRI%20Dropbox/Ian%20Huff/Surveys/2023%20Surveys/02%20Christian%20Nationalism%20(W4%20AVA)/08%20Presentation/presentation%20graphics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anhuff/PRRI%20Dropbox/Ian%20Huff/Surveys/2023%20Surveys/02%20Christian%20Nationalism%20(W4%20AVA)/08%20Presentation/presentation%20graphics%20V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anhuff/PRRI%20Dropbox/Ian%20Huff/Surveys/2023%20Surveys/02%20Christian%20Nationalism%20(W4%20AVA)/08%20Presentation/presentation%20graphics%20V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anhuff/PRRI%20Dropbox/Ian%20Huff/Surveys/2023%20Surveys/02%20Christian%20Nationalism%20(W4%20AVA)/08%20Presentation/presentation%20graphics%20V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anhuff/PRRI%20Dropbox/Ian%20Huff/Surveys/2023%20Surveys/02%20Christian%20Nationalism%20(W4%20AVA)/08%20Presentation/presentation%20graphics%20V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anhuff/PRRI%20Dropbox/Ian%20Huff/Surveys/2023%20Surveys/02%20Christian%20Nationalism%20(W4%20AVA)/08%20Presentation/presentation%20graphics%20V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anhuff/PRRI%20Dropbox/Ian%20Huff/Surveys/2023%20Surveys/02%20Christian%20Nationalism%20(W4%20AVA)/08%20Presentation/presentation%20graphics%20V1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anhuff/PRRI%20Dropbox/Ian%20Huff/Surveys/2023%20Surveys/02%20Christian%20Nationalism%20(W4%20AVA)/08%20Presentation/presentation%20graphics%20V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Percent who are:</a:t>
            </a:r>
          </a:p>
        </c:rich>
      </c:tx>
      <c:layout>
        <c:manualLayout>
          <c:xMode val="edge"/>
          <c:yMode val="edge"/>
          <c:x val="0.4113750251176629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8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975912005182037"/>
          <c:y val="7.8925685759868247E-2"/>
          <c:w val="0.39334185357744167"/>
          <c:h val="0.81096418094796974"/>
        </c:manualLayout>
      </c:layout>
      <c:pieChart>
        <c:varyColors val="1"/>
        <c:ser>
          <c:idx val="0"/>
          <c:order val="0"/>
          <c:tx>
            <c:strRef>
              <c:f>'Scale groups'!$B$5</c:f>
              <c:strCache>
                <c:ptCount val="1"/>
                <c:pt idx="0">
                  <c:v>pct</c:v>
                </c:pt>
              </c:strCache>
            </c:strRef>
          </c:tx>
          <c:spPr>
            <a:solidFill>
              <a:srgbClr val="4472C4"/>
            </a:solidFill>
          </c:spPr>
          <c:dPt>
            <c:idx val="0"/>
            <c:bubble3D val="0"/>
            <c:spPr>
              <a:solidFill>
                <a:srgbClr val="4371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C5-6D4B-8CAF-10ABB2958527}"/>
              </c:ext>
            </c:extLst>
          </c:dPt>
          <c:dPt>
            <c:idx val="1"/>
            <c:bubble3D val="0"/>
            <c:spPr>
              <a:solidFill>
                <a:srgbClr val="8CB8D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C5-6D4B-8CAF-10ABB2958527}"/>
              </c:ext>
            </c:extLst>
          </c:dPt>
          <c:dPt>
            <c:idx val="2"/>
            <c:bubble3D val="0"/>
            <c:spPr>
              <a:solidFill>
                <a:srgbClr val="D9E2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C5-6D4B-8CAF-10ABB2958527}"/>
              </c:ext>
            </c:extLst>
          </c:dPt>
          <c:dPt>
            <c:idx val="3"/>
            <c:bubble3D val="0"/>
            <c:spPr>
              <a:solidFill>
                <a:srgbClr val="B3D2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C5-6D4B-8CAF-10ABB2958527}"/>
              </c:ext>
            </c:extLst>
          </c:dPt>
          <c:dPt>
            <c:idx val="4"/>
            <c:bubble3D val="0"/>
            <c:spPr>
              <a:solidFill>
                <a:srgbClr val="76717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5C5-6D4B-8CAF-10ABB295852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5C5-6D4B-8CAF-10ABB295852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5C5-6D4B-8CAF-10ABB2958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'Scale groups'!$A$6:$A$10</c:f>
              <c:strCache>
                <c:ptCount val="5"/>
                <c:pt idx="0">
                  <c:v>Adherents</c:v>
                </c:pt>
                <c:pt idx="1">
                  <c:v>Sympathizers</c:v>
                </c:pt>
                <c:pt idx="2">
                  <c:v>Skeptics</c:v>
                </c:pt>
                <c:pt idx="3">
                  <c:v>Rejecters</c:v>
                </c:pt>
                <c:pt idx="4">
                  <c:v>No score</c:v>
                </c:pt>
              </c:strCache>
            </c:strRef>
          </c:cat>
          <c:val>
            <c:numRef>
              <c:f>'Scale groups'!$B$6:$B$10</c:f>
              <c:numCache>
                <c:formatCode>General</c:formatCode>
                <c:ptCount val="5"/>
                <c:pt idx="0">
                  <c:v>10</c:v>
                </c:pt>
                <c:pt idx="1">
                  <c:v>19</c:v>
                </c:pt>
                <c:pt idx="2">
                  <c:v>39</c:v>
                </c:pt>
                <c:pt idx="3">
                  <c:v>29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C5-6D4B-8CAF-10ABB2958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624760720699387"/>
          <c:y val="0.16591887231697333"/>
          <c:w val="0.5864780060387188"/>
          <c:h val="0.695189490582701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'anti-black'!$B$5</c:f>
              <c:strCache>
                <c:ptCount val="1"/>
                <c:pt idx="0">
                  <c:v>All Americans</c:v>
                </c:pt>
              </c:strCache>
            </c:strRef>
          </c:tx>
          <c:spPr>
            <a:pattFill prst="wdUpDiag">
              <a:fgClr>
                <a:srgbClr val="4371C3"/>
              </a:fgClr>
              <a:bgClr>
                <a:schemeClr val="bg1"/>
              </a:bgClr>
            </a:pattFill>
            <a:ln>
              <a:solidFill>
                <a:srgbClr val="4371C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'anti-black'!$A$6:$A$9</c:f>
              <c:strCache>
                <c:ptCount val="4"/>
                <c:pt idx="0">
                  <c:v>Generations of slavery and discrimination have created conditions that make it difficult for many Black Americans to work their way out of the lower class. (DISAGREE)</c:v>
                </c:pt>
                <c:pt idx="1">
                  <c:v>Today discrimination against white Americans has become as big a problem as discrimination against Black Americans and other minorities. (AGREE)</c:v>
                </c:pt>
                <c:pt idx="2">
                  <c:v>A Black person is more likely to receive the death penalty for the same crime. (DISAGREE)</c:v>
                </c:pt>
                <c:pt idx="3">
                  <c:v>White supremacy is still a major problem in the U.S. today. (DISAGREE)</c:v>
                </c:pt>
              </c:strCache>
            </c:strRef>
          </c:cat>
          <c:val>
            <c:numRef>
              <c:f>'anti-black'!$B$6:$B$9</c:f>
              <c:numCache>
                <c:formatCode>General</c:formatCode>
                <c:ptCount val="4"/>
                <c:pt idx="0">
                  <c:v>45</c:v>
                </c:pt>
                <c:pt idx="1">
                  <c:v>41</c:v>
                </c:pt>
                <c:pt idx="2">
                  <c:v>36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0-7941-9CE9-85394705CB16}"/>
            </c:ext>
          </c:extLst>
        </c:ser>
        <c:ser>
          <c:idx val="1"/>
          <c:order val="1"/>
          <c:tx>
            <c:strRef>
              <c:f>'anti-black'!$C$5</c:f>
              <c:strCache>
                <c:ptCount val="1"/>
                <c:pt idx="0">
                  <c:v>Adherents</c:v>
                </c:pt>
              </c:strCache>
            </c:strRef>
          </c:tx>
          <c:spPr>
            <a:pattFill prst="dkDnDiag">
              <a:fgClr>
                <a:schemeClr val="tx2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'anti-black'!$A$6:$A$9</c:f>
              <c:strCache>
                <c:ptCount val="4"/>
                <c:pt idx="0">
                  <c:v>Generations of slavery and discrimination have created conditions that make it difficult for many Black Americans to work their way out of the lower class. (DISAGREE)</c:v>
                </c:pt>
                <c:pt idx="1">
                  <c:v>Today discrimination against white Americans has become as big a problem as discrimination against Black Americans and other minorities. (AGREE)</c:v>
                </c:pt>
                <c:pt idx="2">
                  <c:v>A Black person is more likely to receive the death penalty for the same crime. (DISAGREE)</c:v>
                </c:pt>
                <c:pt idx="3">
                  <c:v>White supremacy is still a major problem in the U.S. today. (DISAGREE)</c:v>
                </c:pt>
              </c:strCache>
            </c:strRef>
          </c:cat>
          <c:val>
            <c:numRef>
              <c:f>'anti-black'!$C$6:$C$9</c:f>
              <c:numCache>
                <c:formatCode>General</c:formatCode>
                <c:ptCount val="4"/>
                <c:pt idx="0">
                  <c:v>70</c:v>
                </c:pt>
                <c:pt idx="1">
                  <c:v>77</c:v>
                </c:pt>
                <c:pt idx="2">
                  <c:v>62</c:v>
                </c:pt>
                <c:pt idx="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60-7941-9CE9-85394705CB16}"/>
            </c:ext>
          </c:extLst>
        </c:ser>
        <c:ser>
          <c:idx val="2"/>
          <c:order val="2"/>
          <c:tx>
            <c:strRef>
              <c:f>'anti-black'!$D$5</c:f>
              <c:strCache>
                <c:ptCount val="1"/>
                <c:pt idx="0">
                  <c:v>White adherents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'anti-black'!$A$6:$A$9</c:f>
              <c:strCache>
                <c:ptCount val="4"/>
                <c:pt idx="0">
                  <c:v>Generations of slavery and discrimination have created conditions that make it difficult for many Black Americans to work their way out of the lower class. (DISAGREE)</c:v>
                </c:pt>
                <c:pt idx="1">
                  <c:v>Today discrimination against white Americans has become as big a problem as discrimination against Black Americans and other minorities. (AGREE)</c:v>
                </c:pt>
                <c:pt idx="2">
                  <c:v>A Black person is more likely to receive the death penalty for the same crime. (DISAGREE)</c:v>
                </c:pt>
                <c:pt idx="3">
                  <c:v>White supremacy is still a major problem in the U.S. today. (DISAGREE)</c:v>
                </c:pt>
              </c:strCache>
            </c:strRef>
          </c:cat>
          <c:val>
            <c:numRef>
              <c:f>'anti-black'!$D$6:$D$9</c:f>
              <c:numCache>
                <c:formatCode>General</c:formatCode>
                <c:ptCount val="4"/>
                <c:pt idx="0">
                  <c:v>83</c:v>
                </c:pt>
                <c:pt idx="1">
                  <c:v>85</c:v>
                </c:pt>
                <c:pt idx="2">
                  <c:v>72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60-7941-9CE9-85394705CB16}"/>
            </c:ext>
          </c:extLst>
        </c:ser>
        <c:ser>
          <c:idx val="3"/>
          <c:order val="3"/>
          <c:tx>
            <c:strRef>
              <c:f>'anti-black'!$E$5</c:f>
              <c:strCache>
                <c:ptCount val="1"/>
                <c:pt idx="0">
                  <c:v>Adherents of color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'anti-black'!$A$6:$A$9</c:f>
              <c:strCache>
                <c:ptCount val="4"/>
                <c:pt idx="0">
                  <c:v>Generations of slavery and discrimination have created conditions that make it difficult for many Black Americans to work their way out of the lower class. (DISAGREE)</c:v>
                </c:pt>
                <c:pt idx="1">
                  <c:v>Today discrimination against white Americans has become as big a problem as discrimination against Black Americans and other minorities. (AGREE)</c:v>
                </c:pt>
                <c:pt idx="2">
                  <c:v>A Black person is more likely to receive the death penalty for the same crime. (DISAGREE)</c:v>
                </c:pt>
                <c:pt idx="3">
                  <c:v>White supremacy is still a major problem in the U.S. today. (DISAGREE)</c:v>
                </c:pt>
              </c:strCache>
            </c:strRef>
          </c:cat>
          <c:val>
            <c:numRef>
              <c:f>'anti-black'!$E$6:$E$9</c:f>
              <c:numCache>
                <c:formatCode>General</c:formatCode>
                <c:ptCount val="4"/>
                <c:pt idx="0">
                  <c:v>46</c:v>
                </c:pt>
                <c:pt idx="1">
                  <c:v>62</c:v>
                </c:pt>
                <c:pt idx="2">
                  <c:v>46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60-7941-9CE9-85394705CB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99859448"/>
        <c:axId val="799862968"/>
      </c:barChart>
      <c:catAx>
        <c:axId val="799859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62968"/>
        <c:crosses val="autoZero"/>
        <c:auto val="1"/>
        <c:lblAlgn val="ctr"/>
        <c:lblOffset val="100"/>
        <c:noMultiLvlLbl val="0"/>
      </c:catAx>
      <c:valAx>
        <c:axId val="799862968"/>
        <c:scaling>
          <c:orientation val="minMax"/>
          <c:max val="100"/>
          <c:min val="0"/>
        </c:scaling>
        <c:delete val="0"/>
        <c:axPos val="t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5944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564025735721104E-3"/>
          <c:y val="5.6994381404953706E-2"/>
          <c:w val="0.97200913661302546"/>
          <c:h val="6.8841611144760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110435414323211"/>
          <c:y val="0.16591887231697333"/>
          <c:w val="0.48258987157855265"/>
          <c:h val="0.682018330212960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'anti-immigrant'!$B$3</c:f>
              <c:strCache>
                <c:ptCount val="1"/>
                <c:pt idx="0">
                  <c:v>All Americans</c:v>
                </c:pt>
              </c:strCache>
            </c:strRef>
          </c:tx>
          <c:spPr>
            <a:pattFill prst="wdUpDiag">
              <a:fgClr>
                <a:srgbClr val="4371C3"/>
              </a:fgClr>
              <a:bgClr>
                <a:schemeClr val="bg1"/>
              </a:bgClr>
            </a:pattFill>
            <a:ln>
              <a:solidFill>
                <a:srgbClr val="4371C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'anti-immigrant'!$A$4:$A$6</c:f>
              <c:strCache>
                <c:ptCount val="3"/>
                <c:pt idx="0">
                  <c:v>The American way of life needs to be protected from foreign influence (AGREE)</c:v>
                </c:pt>
                <c:pt idx="1">
                  <c:v>The growing number of newcomers from other countries strengthens American society (DISAGREE)</c:v>
                </c:pt>
                <c:pt idx="2">
                  <c:v>Immigrants are invading our country and replacing our cultural and ethnic background (AGREE)</c:v>
                </c:pt>
              </c:strCache>
            </c:strRef>
          </c:cat>
          <c:val>
            <c:numRef>
              <c:f>'anti-immigrant'!$B$4:$B$6</c:f>
              <c:numCache>
                <c:formatCode>General</c:formatCode>
                <c:ptCount val="3"/>
                <c:pt idx="0">
                  <c:v>50</c:v>
                </c:pt>
                <c:pt idx="1">
                  <c:v>34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EC-0943-BC65-B863EAFA44B0}"/>
            </c:ext>
          </c:extLst>
        </c:ser>
        <c:ser>
          <c:idx val="1"/>
          <c:order val="1"/>
          <c:tx>
            <c:strRef>
              <c:f>'anti-immigrant'!$C$3</c:f>
              <c:strCache>
                <c:ptCount val="1"/>
                <c:pt idx="0">
                  <c:v>Adherents</c:v>
                </c:pt>
              </c:strCache>
            </c:strRef>
          </c:tx>
          <c:spPr>
            <a:pattFill prst="dkDnDiag">
              <a:fgClr>
                <a:schemeClr val="tx2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'anti-immigrant'!$A$4:$A$6</c:f>
              <c:strCache>
                <c:ptCount val="3"/>
                <c:pt idx="0">
                  <c:v>The American way of life needs to be protected from foreign influence (AGREE)</c:v>
                </c:pt>
                <c:pt idx="1">
                  <c:v>The growing number of newcomers from other countries strengthens American society (DISAGREE)</c:v>
                </c:pt>
                <c:pt idx="2">
                  <c:v>Immigrants are invading our country and replacing our cultural and ethnic background (AGREE)</c:v>
                </c:pt>
              </c:strCache>
            </c:strRef>
          </c:cat>
          <c:val>
            <c:numRef>
              <c:f>'anti-immigrant'!$C$4:$C$6</c:f>
              <c:numCache>
                <c:formatCode>General</c:formatCode>
                <c:ptCount val="3"/>
                <c:pt idx="0">
                  <c:v>82</c:v>
                </c:pt>
                <c:pt idx="1">
                  <c:v>64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EC-0943-BC65-B863EAFA44B0}"/>
            </c:ext>
          </c:extLst>
        </c:ser>
        <c:ser>
          <c:idx val="2"/>
          <c:order val="2"/>
          <c:tx>
            <c:strRef>
              <c:f>'anti-immigrant'!$D$3</c:f>
              <c:strCache>
                <c:ptCount val="1"/>
                <c:pt idx="0">
                  <c:v>White adherents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'anti-immigrant'!$A$4:$A$6</c:f>
              <c:strCache>
                <c:ptCount val="3"/>
                <c:pt idx="0">
                  <c:v>The American way of life needs to be protected from foreign influence (AGREE)</c:v>
                </c:pt>
                <c:pt idx="1">
                  <c:v>The growing number of newcomers from other countries strengthens American society (DISAGREE)</c:v>
                </c:pt>
                <c:pt idx="2">
                  <c:v>Immigrants are invading our country and replacing our cultural and ethnic background (AGREE)</c:v>
                </c:pt>
              </c:strCache>
            </c:strRef>
          </c:cat>
          <c:val>
            <c:numRef>
              <c:f>'anti-immigrant'!$D$4:$D$6</c:f>
              <c:numCache>
                <c:formatCode>General</c:formatCode>
                <c:ptCount val="3"/>
                <c:pt idx="0">
                  <c:v>85</c:v>
                </c:pt>
                <c:pt idx="1">
                  <c:v>72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EC-0943-BC65-B863EAFA44B0}"/>
            </c:ext>
          </c:extLst>
        </c:ser>
        <c:ser>
          <c:idx val="3"/>
          <c:order val="3"/>
          <c:tx>
            <c:strRef>
              <c:f>'anti-immigrant'!$E$3</c:f>
              <c:strCache>
                <c:ptCount val="1"/>
                <c:pt idx="0">
                  <c:v>Adherents of color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'anti-immigrant'!$A$4:$A$6</c:f>
              <c:strCache>
                <c:ptCount val="3"/>
                <c:pt idx="0">
                  <c:v>The American way of life needs to be protected from foreign influence (AGREE)</c:v>
                </c:pt>
                <c:pt idx="1">
                  <c:v>The growing number of newcomers from other countries strengthens American society (DISAGREE)</c:v>
                </c:pt>
                <c:pt idx="2">
                  <c:v>Immigrants are invading our country and replacing our cultural and ethnic background (AGREE)</c:v>
                </c:pt>
              </c:strCache>
            </c:strRef>
          </c:cat>
          <c:val>
            <c:numRef>
              <c:f>'anti-immigrant'!$E$4:$E$6</c:f>
              <c:numCache>
                <c:formatCode>General</c:formatCode>
                <c:ptCount val="3"/>
                <c:pt idx="0">
                  <c:v>77</c:v>
                </c:pt>
                <c:pt idx="1">
                  <c:v>52</c:v>
                </c:pt>
                <c:pt idx="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EC-0943-BC65-B863EAFA44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99859448"/>
        <c:axId val="799862968"/>
      </c:barChart>
      <c:catAx>
        <c:axId val="799859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62968"/>
        <c:crosses val="autoZero"/>
        <c:auto val="1"/>
        <c:lblAlgn val="ctr"/>
        <c:lblOffset val="100"/>
        <c:noMultiLvlLbl val="0"/>
      </c:catAx>
      <c:valAx>
        <c:axId val="799862968"/>
        <c:scaling>
          <c:orientation val="minMax"/>
          <c:max val="100"/>
          <c:min val="0"/>
        </c:scaling>
        <c:delete val="0"/>
        <c:axPos val="t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5944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09292259520191E-3"/>
          <c:y val="3.8981972699145259E-2"/>
          <c:w val="0.97200913661302546"/>
          <c:h val="6.8841611144760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624760720699387"/>
          <c:y val="0.16591887231697333"/>
          <c:w val="0.5864780060387188"/>
          <c:h val="0.671380095345224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'anti-muslim'!$B$3</c:f>
              <c:strCache>
                <c:ptCount val="1"/>
                <c:pt idx="0">
                  <c:v>All Americans</c:v>
                </c:pt>
              </c:strCache>
            </c:strRef>
          </c:tx>
          <c:spPr>
            <a:pattFill prst="wdUpDiag">
              <a:fgClr>
                <a:srgbClr val="4371C3"/>
              </a:fgClr>
              <a:bgClr>
                <a:schemeClr val="bg1"/>
              </a:bgClr>
            </a:pattFill>
            <a:ln>
              <a:solidFill>
                <a:srgbClr val="4371C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'anti-muslim'!$A$4:$A$5</c:f>
              <c:strCache>
                <c:ptCount val="2"/>
                <c:pt idx="0">
                  <c:v>The values of Islam are at odds with American values and way of life (DESCRIBES COMPLETELY/SOMEWHAT)</c:v>
                </c:pt>
                <c:pt idx="1">
                  <c:v>We should prevent people from some majority Muslim countries from entering the U.S. (AGREE)</c:v>
                </c:pt>
              </c:strCache>
            </c:strRef>
          </c:cat>
          <c:val>
            <c:numRef>
              <c:f>'anti-muslim'!$B$4:$B$5</c:f>
              <c:numCache>
                <c:formatCode>General</c:formatCode>
                <c:ptCount val="2"/>
                <c:pt idx="0">
                  <c:v>39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7-8F42-BC53-08E25520398D}"/>
            </c:ext>
          </c:extLst>
        </c:ser>
        <c:ser>
          <c:idx val="1"/>
          <c:order val="1"/>
          <c:tx>
            <c:strRef>
              <c:f>'anti-muslim'!$C$3</c:f>
              <c:strCache>
                <c:ptCount val="1"/>
                <c:pt idx="0">
                  <c:v>Adherents</c:v>
                </c:pt>
              </c:strCache>
            </c:strRef>
          </c:tx>
          <c:spPr>
            <a:pattFill prst="dkDnDiag">
              <a:fgClr>
                <a:schemeClr val="tx2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'anti-muslim'!$A$4:$A$5</c:f>
              <c:strCache>
                <c:ptCount val="2"/>
                <c:pt idx="0">
                  <c:v>The values of Islam are at odds with American values and way of life (DESCRIBES COMPLETELY/SOMEWHAT)</c:v>
                </c:pt>
                <c:pt idx="1">
                  <c:v>We should prevent people from some majority Muslim countries from entering the U.S. (AGREE)</c:v>
                </c:pt>
              </c:strCache>
            </c:strRef>
          </c:cat>
          <c:val>
            <c:numRef>
              <c:f>'anti-muslim'!$C$4:$C$5</c:f>
              <c:numCache>
                <c:formatCode>General</c:formatCode>
                <c:ptCount val="2"/>
                <c:pt idx="0">
                  <c:v>69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07-8F42-BC53-08E25520398D}"/>
            </c:ext>
          </c:extLst>
        </c:ser>
        <c:ser>
          <c:idx val="2"/>
          <c:order val="2"/>
          <c:tx>
            <c:strRef>
              <c:f>'anti-muslim'!$D$3</c:f>
              <c:strCache>
                <c:ptCount val="1"/>
                <c:pt idx="0">
                  <c:v>White adherents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'anti-muslim'!$A$4:$A$5</c:f>
              <c:strCache>
                <c:ptCount val="2"/>
                <c:pt idx="0">
                  <c:v>The values of Islam are at odds with American values and way of life (DESCRIBES COMPLETELY/SOMEWHAT)</c:v>
                </c:pt>
                <c:pt idx="1">
                  <c:v>We should prevent people from some majority Muslim countries from entering the U.S. (AGREE)</c:v>
                </c:pt>
              </c:strCache>
            </c:strRef>
          </c:cat>
          <c:val>
            <c:numRef>
              <c:f>'anti-muslim'!$D$4:$D$5</c:f>
              <c:numCache>
                <c:formatCode>General</c:formatCode>
                <c:ptCount val="2"/>
                <c:pt idx="0">
                  <c:v>72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07-8F42-BC53-08E25520398D}"/>
            </c:ext>
          </c:extLst>
        </c:ser>
        <c:ser>
          <c:idx val="3"/>
          <c:order val="3"/>
          <c:tx>
            <c:strRef>
              <c:f>'anti-muslim'!$E$3</c:f>
              <c:strCache>
                <c:ptCount val="1"/>
                <c:pt idx="0">
                  <c:v>Adherents of color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'anti-muslim'!$A$4:$A$5</c:f>
              <c:strCache>
                <c:ptCount val="2"/>
                <c:pt idx="0">
                  <c:v>The values of Islam are at odds with American values and way of life (DESCRIBES COMPLETELY/SOMEWHAT)</c:v>
                </c:pt>
                <c:pt idx="1">
                  <c:v>We should prevent people from some majority Muslim countries from entering the U.S. (AGREE)</c:v>
                </c:pt>
              </c:strCache>
            </c:strRef>
          </c:cat>
          <c:val>
            <c:numRef>
              <c:f>'anti-muslim'!$E$4:$E$5</c:f>
              <c:numCache>
                <c:formatCode>General</c:formatCode>
                <c:ptCount val="2"/>
                <c:pt idx="0">
                  <c:v>64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07-8F42-BC53-08E2552039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99859448"/>
        <c:axId val="799862968"/>
      </c:barChart>
      <c:catAx>
        <c:axId val="799859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62968"/>
        <c:crosses val="autoZero"/>
        <c:auto val="1"/>
        <c:lblAlgn val="ctr"/>
        <c:lblOffset val="100"/>
        <c:noMultiLvlLbl val="0"/>
      </c:catAx>
      <c:valAx>
        <c:axId val="799862968"/>
        <c:scaling>
          <c:orientation val="minMax"/>
          <c:max val="100"/>
          <c:min val="0"/>
        </c:scaling>
        <c:delete val="0"/>
        <c:axPos val="t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5944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227174728158981E-2"/>
          <c:y val="5.9009829653646227E-2"/>
          <c:w val="0.97200913661302546"/>
          <c:h val="6.8841611144760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Percent who say the statement describes the state of things in America completely/somewhat well:</a:t>
            </a:r>
          </a:p>
        </c:rich>
      </c:tx>
      <c:layout>
        <c:manualLayout>
          <c:xMode val="edge"/>
          <c:yMode val="edge"/>
          <c:x val="0.17070693969376277"/>
          <c:y val="1.8033064145786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7314269310086238"/>
          <c:y val="0.23488935206628581"/>
          <c:w val="0.5055180211848519"/>
          <c:h val="0.609879059235242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'anti-semitic'!$B$6</c:f>
              <c:strCache>
                <c:ptCount val="1"/>
                <c:pt idx="0">
                  <c:v>All Americans</c:v>
                </c:pt>
              </c:strCache>
            </c:strRef>
          </c:tx>
          <c:spPr>
            <a:pattFill prst="wdUpDiag">
              <a:fgClr>
                <a:srgbClr val="4371C3"/>
              </a:fgClr>
              <a:bgClr>
                <a:schemeClr val="bg1"/>
              </a:bgClr>
            </a:pattFill>
            <a:ln>
              <a:solidFill>
                <a:srgbClr val="4371C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'anti-semitic'!$A$7:$A$10</c:f>
              <c:strCache>
                <c:ptCount val="4"/>
                <c:pt idx="0">
                  <c:v>Jewish people stick together more than other Americans</c:v>
                </c:pt>
                <c:pt idx="1">
                  <c:v>Jewish people are more loyal to Israel than America</c:v>
                </c:pt>
                <c:pt idx="2">
                  <c:v>American Christians love Israel more than most American Jews do</c:v>
                </c:pt>
                <c:pt idx="3">
                  <c:v>Jewish people hold too many positions of power</c:v>
                </c:pt>
              </c:strCache>
            </c:strRef>
          </c:cat>
          <c:val>
            <c:numRef>
              <c:f>'anti-semitic'!$B$7:$B$10</c:f>
              <c:numCache>
                <c:formatCode>General</c:formatCode>
                <c:ptCount val="4"/>
                <c:pt idx="0">
                  <c:v>41</c:v>
                </c:pt>
                <c:pt idx="1">
                  <c:v>24</c:v>
                </c:pt>
                <c:pt idx="2">
                  <c:v>21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F-9C4A-B762-9A952182DECF}"/>
            </c:ext>
          </c:extLst>
        </c:ser>
        <c:ser>
          <c:idx val="1"/>
          <c:order val="1"/>
          <c:tx>
            <c:strRef>
              <c:f>'anti-semitic'!$C$6</c:f>
              <c:strCache>
                <c:ptCount val="1"/>
                <c:pt idx="0">
                  <c:v>Adherents</c:v>
                </c:pt>
              </c:strCache>
            </c:strRef>
          </c:tx>
          <c:spPr>
            <a:pattFill prst="dkDnDiag">
              <a:fgClr>
                <a:schemeClr val="tx2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'anti-semitic'!$A$7:$A$10</c:f>
              <c:strCache>
                <c:ptCount val="4"/>
                <c:pt idx="0">
                  <c:v>Jewish people stick together more than other Americans</c:v>
                </c:pt>
                <c:pt idx="1">
                  <c:v>Jewish people are more loyal to Israel than America</c:v>
                </c:pt>
                <c:pt idx="2">
                  <c:v>American Christians love Israel more than most American Jews do</c:v>
                </c:pt>
                <c:pt idx="3">
                  <c:v>Jewish people hold too many positions of power</c:v>
                </c:pt>
              </c:strCache>
            </c:strRef>
          </c:cat>
          <c:val>
            <c:numRef>
              <c:f>'anti-semitic'!$C$7:$C$10</c:f>
              <c:numCache>
                <c:formatCode>General</c:formatCode>
                <c:ptCount val="4"/>
                <c:pt idx="0">
                  <c:v>61</c:v>
                </c:pt>
                <c:pt idx="1">
                  <c:v>44</c:v>
                </c:pt>
                <c:pt idx="2">
                  <c:v>40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3F-9C4A-B762-9A952182DECF}"/>
            </c:ext>
          </c:extLst>
        </c:ser>
        <c:ser>
          <c:idx val="2"/>
          <c:order val="2"/>
          <c:tx>
            <c:strRef>
              <c:f>'anti-semitic'!$D$6</c:f>
              <c:strCache>
                <c:ptCount val="1"/>
                <c:pt idx="0">
                  <c:v>White adherents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'anti-semitic'!$A$7:$A$10</c:f>
              <c:strCache>
                <c:ptCount val="4"/>
                <c:pt idx="0">
                  <c:v>Jewish people stick together more than other Americans</c:v>
                </c:pt>
                <c:pt idx="1">
                  <c:v>Jewish people are more loyal to Israel than America</c:v>
                </c:pt>
                <c:pt idx="2">
                  <c:v>American Christians love Israel more than most American Jews do</c:v>
                </c:pt>
                <c:pt idx="3">
                  <c:v>Jewish people hold too many positions of power</c:v>
                </c:pt>
              </c:strCache>
            </c:strRef>
          </c:cat>
          <c:val>
            <c:numRef>
              <c:f>'anti-semitic'!$D$7:$D$10</c:f>
              <c:numCache>
                <c:formatCode>General</c:formatCode>
                <c:ptCount val="4"/>
                <c:pt idx="0">
                  <c:v>58</c:v>
                </c:pt>
                <c:pt idx="1">
                  <c:v>44</c:v>
                </c:pt>
                <c:pt idx="2">
                  <c:v>34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3F-9C4A-B762-9A952182DECF}"/>
            </c:ext>
          </c:extLst>
        </c:ser>
        <c:ser>
          <c:idx val="3"/>
          <c:order val="3"/>
          <c:tx>
            <c:strRef>
              <c:f>'anti-semitic'!$E$6</c:f>
              <c:strCache>
                <c:ptCount val="1"/>
                <c:pt idx="0">
                  <c:v>Adherents of color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'anti-semitic'!$A$7:$A$10</c:f>
              <c:strCache>
                <c:ptCount val="4"/>
                <c:pt idx="0">
                  <c:v>Jewish people stick together more than other Americans</c:v>
                </c:pt>
                <c:pt idx="1">
                  <c:v>Jewish people are more loyal to Israel than America</c:v>
                </c:pt>
                <c:pt idx="2">
                  <c:v>American Christians love Israel more than most American Jews do</c:v>
                </c:pt>
                <c:pt idx="3">
                  <c:v>Jewish people hold too many positions of power</c:v>
                </c:pt>
              </c:strCache>
            </c:strRef>
          </c:cat>
          <c:val>
            <c:numRef>
              <c:f>'anti-semitic'!$E$7:$E$10</c:f>
              <c:numCache>
                <c:formatCode>General</c:formatCode>
                <c:ptCount val="4"/>
                <c:pt idx="0">
                  <c:v>67</c:v>
                </c:pt>
                <c:pt idx="1">
                  <c:v>46</c:v>
                </c:pt>
                <c:pt idx="2">
                  <c:v>49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3F-9C4A-B762-9A952182DE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99859448"/>
        <c:axId val="799862968"/>
      </c:barChart>
      <c:catAx>
        <c:axId val="799859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62968"/>
        <c:crosses val="autoZero"/>
        <c:auto val="1"/>
        <c:lblAlgn val="ctr"/>
        <c:lblOffset val="100"/>
        <c:noMultiLvlLbl val="0"/>
      </c:catAx>
      <c:valAx>
        <c:axId val="799862968"/>
        <c:scaling>
          <c:orientation val="minMax"/>
          <c:max val="100"/>
          <c:min val="0"/>
        </c:scaling>
        <c:delete val="0"/>
        <c:axPos val="t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5944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227174728158981E-2"/>
          <c:y val="0.15378107148371156"/>
          <c:w val="0.97200913661302546"/>
          <c:h val="6.8841611144760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624760720699387"/>
          <c:y val="0.16591887231697333"/>
          <c:w val="0.5864780060387188"/>
          <c:h val="0.67518950131233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patriarchy!$B$4</c:f>
              <c:strCache>
                <c:ptCount val="1"/>
                <c:pt idx="0">
                  <c:v>All Americans</c:v>
                </c:pt>
              </c:strCache>
            </c:strRef>
          </c:tx>
          <c:spPr>
            <a:pattFill prst="wdUpDiag">
              <a:fgClr>
                <a:srgbClr val="4371C3"/>
              </a:fgClr>
              <a:bgClr>
                <a:schemeClr val="bg1"/>
              </a:bgClr>
            </a:pattFill>
            <a:ln>
              <a:solidFill>
                <a:srgbClr val="4371C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patriarchy!$A$5:$A$8</c:f>
              <c:strCache>
                <c:ptCount val="4"/>
                <c:pt idx="0">
                  <c:v>Society as a whole has become too soft and feminine (AGREE)</c:v>
                </c:pt>
                <c:pt idx="1">
                  <c:v>These days society seems to punish men just for acting like men (AGREE)</c:v>
                </c:pt>
                <c:pt idx="2">
                  <c:v>In a truly Christian family, the husband is the head of the household and his wife submits to his leadership (AGREE)</c:v>
                </c:pt>
                <c:pt idx="3">
                  <c:v>American society improves when women have more career and educational opportunities (DISAGREE)</c:v>
                </c:pt>
              </c:strCache>
            </c:strRef>
          </c:cat>
          <c:val>
            <c:numRef>
              <c:f>patriarchy!$B$5:$B$8</c:f>
              <c:numCache>
                <c:formatCode>General</c:formatCode>
                <c:ptCount val="4"/>
                <c:pt idx="0">
                  <c:v>38</c:v>
                </c:pt>
                <c:pt idx="1">
                  <c:v>34</c:v>
                </c:pt>
                <c:pt idx="2">
                  <c:v>33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B8-E34A-B38F-52A909C8C8C1}"/>
            </c:ext>
          </c:extLst>
        </c:ser>
        <c:ser>
          <c:idx val="1"/>
          <c:order val="1"/>
          <c:tx>
            <c:strRef>
              <c:f>patriarchy!$C$4</c:f>
              <c:strCache>
                <c:ptCount val="1"/>
                <c:pt idx="0">
                  <c:v>Adherents</c:v>
                </c:pt>
              </c:strCache>
            </c:strRef>
          </c:tx>
          <c:spPr>
            <a:pattFill prst="dkDnDiag">
              <a:fgClr>
                <a:schemeClr val="tx2">
                  <a:lumMod val="50000"/>
                  <a:lumOff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patriarchy!$A$5:$A$8</c:f>
              <c:strCache>
                <c:ptCount val="4"/>
                <c:pt idx="0">
                  <c:v>Society as a whole has become too soft and feminine (AGREE)</c:v>
                </c:pt>
                <c:pt idx="1">
                  <c:v>These days society seems to punish men just for acting like men (AGREE)</c:v>
                </c:pt>
                <c:pt idx="2">
                  <c:v>In a truly Christian family, the husband is the head of the household and his wife submits to his leadership (AGREE)</c:v>
                </c:pt>
                <c:pt idx="3">
                  <c:v>American society improves when women have more career and educational opportunities (DISAGREE)</c:v>
                </c:pt>
              </c:strCache>
            </c:strRef>
          </c:cat>
          <c:val>
            <c:numRef>
              <c:f>patriarchy!$C$5:$C$8</c:f>
              <c:numCache>
                <c:formatCode>General</c:formatCode>
                <c:ptCount val="4"/>
                <c:pt idx="0">
                  <c:v>66</c:v>
                </c:pt>
                <c:pt idx="1">
                  <c:v>62</c:v>
                </c:pt>
                <c:pt idx="2">
                  <c:v>69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B8-E34A-B38F-52A909C8C8C1}"/>
            </c:ext>
          </c:extLst>
        </c:ser>
        <c:ser>
          <c:idx val="2"/>
          <c:order val="2"/>
          <c:tx>
            <c:strRef>
              <c:f>patriarchy!$D$4</c:f>
              <c:strCache>
                <c:ptCount val="1"/>
                <c:pt idx="0">
                  <c:v>White adherents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patriarchy!$A$5:$A$8</c:f>
              <c:strCache>
                <c:ptCount val="4"/>
                <c:pt idx="0">
                  <c:v>Society as a whole has become too soft and feminine (AGREE)</c:v>
                </c:pt>
                <c:pt idx="1">
                  <c:v>These days society seems to punish men just for acting like men (AGREE)</c:v>
                </c:pt>
                <c:pt idx="2">
                  <c:v>In a truly Christian family, the husband is the head of the household and his wife submits to his leadership (AGREE)</c:v>
                </c:pt>
                <c:pt idx="3">
                  <c:v>American society improves when women have more career and educational opportunities (DISAGREE)</c:v>
                </c:pt>
              </c:strCache>
            </c:strRef>
          </c:cat>
          <c:val>
            <c:numRef>
              <c:f>patriarchy!$D$5:$D$8</c:f>
              <c:numCache>
                <c:formatCode>General</c:formatCode>
                <c:ptCount val="4"/>
                <c:pt idx="0">
                  <c:v>69</c:v>
                </c:pt>
                <c:pt idx="1">
                  <c:v>67</c:v>
                </c:pt>
                <c:pt idx="2">
                  <c:v>65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B8-E34A-B38F-52A909C8C8C1}"/>
            </c:ext>
          </c:extLst>
        </c:ser>
        <c:ser>
          <c:idx val="3"/>
          <c:order val="3"/>
          <c:tx>
            <c:strRef>
              <c:f>patriarchy!$E$4</c:f>
              <c:strCache>
                <c:ptCount val="1"/>
                <c:pt idx="0">
                  <c:v>Adherents of color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patriarchy!$A$5:$A$8</c:f>
              <c:strCache>
                <c:ptCount val="4"/>
                <c:pt idx="0">
                  <c:v>Society as a whole has become too soft and feminine (AGREE)</c:v>
                </c:pt>
                <c:pt idx="1">
                  <c:v>These days society seems to punish men just for acting like men (AGREE)</c:v>
                </c:pt>
                <c:pt idx="2">
                  <c:v>In a truly Christian family, the husband is the head of the household and his wife submits to his leadership (AGREE)</c:v>
                </c:pt>
                <c:pt idx="3">
                  <c:v>American society improves when women have more career and educational opportunities (DISAGREE)</c:v>
                </c:pt>
              </c:strCache>
            </c:strRef>
          </c:cat>
          <c:val>
            <c:numRef>
              <c:f>patriarchy!$E$5:$E$8</c:f>
              <c:numCache>
                <c:formatCode>General</c:formatCode>
                <c:ptCount val="4"/>
                <c:pt idx="0">
                  <c:v>61</c:v>
                </c:pt>
                <c:pt idx="1">
                  <c:v>54</c:v>
                </c:pt>
                <c:pt idx="2">
                  <c:v>76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B8-E34A-B38F-52A909C8C8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99859448"/>
        <c:axId val="799862968"/>
      </c:barChart>
      <c:catAx>
        <c:axId val="799859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62968"/>
        <c:crosses val="autoZero"/>
        <c:auto val="1"/>
        <c:lblAlgn val="ctr"/>
        <c:lblOffset val="100"/>
        <c:noMultiLvlLbl val="0"/>
      </c:catAx>
      <c:valAx>
        <c:axId val="799862968"/>
        <c:scaling>
          <c:orientation val="minMax"/>
          <c:max val="100"/>
          <c:min val="0"/>
        </c:scaling>
        <c:delete val="0"/>
        <c:axPos val="t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5944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691566209091125E-2"/>
          <c:y val="6.1558792650918633E-2"/>
          <c:w val="0.97200913661302546"/>
          <c:h val="6.8841611144760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1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1" u="none" strike="noStrike" baseline="0" dirty="0">
                <a:effectLst/>
              </a:rPr>
              <a:t>God intended America to be a new promised land where European Christians could create a society that could be an example to the rest of the world. </a:t>
            </a:r>
            <a:endParaRPr lang="en-US" sz="140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42698116682783"/>
          <c:y val="0.23426534918429315"/>
          <c:w val="0.78988591886540482"/>
          <c:h val="0.6294351808965056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'promised land'!$B$15</c:f>
              <c:strCache>
                <c:ptCount val="1"/>
                <c:pt idx="0">
                  <c:v>Completely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4371C3"/>
                </a:fgClr>
                <a:bgClr>
                  <a:schemeClr val="bg1"/>
                </a:bgClr>
              </a:pattFill>
              <a:ln>
                <a:solidFill>
                  <a:srgbClr val="4371C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66-E44E-B147-46DF9FD68D6D}"/>
              </c:ext>
            </c:extLst>
          </c:dPt>
          <c:dPt>
            <c:idx val="1"/>
            <c:invertIfNegative val="0"/>
            <c:bubble3D val="0"/>
            <c:spPr>
              <a:solidFill>
                <a:srgbClr val="4371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4566-E44E-B147-46DF9FD68D6D}"/>
              </c:ext>
            </c:extLst>
          </c:dPt>
          <c:dPt>
            <c:idx val="2"/>
            <c:invertIfNegative val="0"/>
            <c:bubble3D val="0"/>
            <c:spPr>
              <a:solidFill>
                <a:srgbClr val="4371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66-E44E-B147-46DF9FD68D6D}"/>
              </c:ext>
            </c:extLst>
          </c:dPt>
          <c:dPt>
            <c:idx val="3"/>
            <c:invertIfNegative val="0"/>
            <c:bubble3D val="0"/>
            <c:spPr>
              <a:solidFill>
                <a:srgbClr val="4371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566-E44E-B147-46DF9FD68D6D}"/>
              </c:ext>
            </c:extLst>
          </c:dPt>
          <c:dPt>
            <c:idx val="4"/>
            <c:invertIfNegative val="0"/>
            <c:bubble3D val="0"/>
            <c:spPr>
              <a:solidFill>
                <a:srgbClr val="4371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4566-E44E-B147-46DF9FD68D6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566-E44E-B147-46DF9FD68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'promised land'!$A$16:$A$20</c:f>
              <c:strCache>
                <c:ptCount val="5"/>
                <c:pt idx="0">
                  <c:v>All Americans</c:v>
                </c:pt>
                <c:pt idx="1">
                  <c:v>Adherents</c:v>
                </c:pt>
                <c:pt idx="2">
                  <c:v>Sympathizers</c:v>
                </c:pt>
                <c:pt idx="3">
                  <c:v>Skeptics</c:v>
                </c:pt>
                <c:pt idx="4">
                  <c:v>Rejecters</c:v>
                </c:pt>
              </c:strCache>
            </c:strRef>
          </c:cat>
          <c:val>
            <c:numRef>
              <c:f>'promised land'!$B$16:$B$20</c:f>
              <c:numCache>
                <c:formatCode>General</c:formatCode>
                <c:ptCount val="5"/>
                <c:pt idx="0">
                  <c:v>9</c:v>
                </c:pt>
                <c:pt idx="1">
                  <c:v>53</c:v>
                </c:pt>
                <c:pt idx="2">
                  <c:v>11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66-E44E-B147-46DF9FD68D6D}"/>
            </c:ext>
          </c:extLst>
        </c:ser>
        <c:ser>
          <c:idx val="1"/>
          <c:order val="1"/>
          <c:tx>
            <c:strRef>
              <c:f>'promised land'!$C$15</c:f>
              <c:strCache>
                <c:ptCount val="1"/>
                <c:pt idx="0">
                  <c:v>Mostly agree</c:v>
                </c:pt>
              </c:strCache>
            </c:strRef>
          </c:tx>
          <c:spPr>
            <a:solidFill>
              <a:srgbClr val="8CB8D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8CB8D2"/>
                </a:fgClr>
                <a:bgClr>
                  <a:schemeClr val="bg1"/>
                </a:bgClr>
              </a:pattFill>
              <a:ln>
                <a:solidFill>
                  <a:srgbClr val="8CB8D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566-E44E-B147-46DF9FD68D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'promised land'!$A$16:$A$20</c:f>
              <c:strCache>
                <c:ptCount val="5"/>
                <c:pt idx="0">
                  <c:v>All Americans</c:v>
                </c:pt>
                <c:pt idx="1">
                  <c:v>Adherents</c:v>
                </c:pt>
                <c:pt idx="2">
                  <c:v>Sympathizers</c:v>
                </c:pt>
                <c:pt idx="3">
                  <c:v>Skeptics</c:v>
                </c:pt>
                <c:pt idx="4">
                  <c:v>Rejecters</c:v>
                </c:pt>
              </c:strCache>
            </c:strRef>
          </c:cat>
          <c:val>
            <c:numRef>
              <c:f>'promised land'!$C$16:$C$20</c:f>
              <c:numCache>
                <c:formatCode>General</c:formatCode>
                <c:ptCount val="5"/>
                <c:pt idx="0">
                  <c:v>21</c:v>
                </c:pt>
                <c:pt idx="1">
                  <c:v>30</c:v>
                </c:pt>
                <c:pt idx="2">
                  <c:v>56</c:v>
                </c:pt>
                <c:pt idx="3">
                  <c:v>17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566-E44E-B147-46DF9FD68D6D}"/>
            </c:ext>
          </c:extLst>
        </c:ser>
        <c:ser>
          <c:idx val="2"/>
          <c:order val="2"/>
          <c:tx>
            <c:strRef>
              <c:f>'promised land'!$D$15</c:f>
              <c:strCache>
                <c:ptCount val="1"/>
                <c:pt idx="0">
                  <c:v>Skipped/DK</c:v>
                </c:pt>
              </c:strCache>
            </c:strRef>
          </c:tx>
          <c:spPr>
            <a:solidFill>
              <a:srgbClr val="76717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767172"/>
                </a:fgClr>
                <a:bgClr>
                  <a:schemeClr val="bg1"/>
                </a:bgClr>
              </a:pattFill>
              <a:ln>
                <a:solidFill>
                  <a:srgbClr val="76717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66-E44E-B147-46DF9FD68D6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566-E44E-B147-46DF9FD68D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66-E44E-B147-46DF9FD68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'promised land'!$A$16:$A$20</c:f>
              <c:strCache>
                <c:ptCount val="5"/>
                <c:pt idx="0">
                  <c:v>All Americans</c:v>
                </c:pt>
                <c:pt idx="1">
                  <c:v>Adherents</c:v>
                </c:pt>
                <c:pt idx="2">
                  <c:v>Sympathizers</c:v>
                </c:pt>
                <c:pt idx="3">
                  <c:v>Skeptics</c:v>
                </c:pt>
                <c:pt idx="4">
                  <c:v>Rejecters</c:v>
                </c:pt>
              </c:strCache>
            </c:strRef>
          </c:cat>
          <c:val>
            <c:numRef>
              <c:f>'promised land'!$D$16:$D$20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566-E44E-B147-46DF9FD68D6D}"/>
            </c:ext>
          </c:extLst>
        </c:ser>
        <c:ser>
          <c:idx val="3"/>
          <c:order val="3"/>
          <c:tx>
            <c:strRef>
              <c:f>'promised land'!$E$15</c:f>
              <c:strCache>
                <c:ptCount val="1"/>
                <c:pt idx="0">
                  <c:v>Mostly disagree</c:v>
                </c:pt>
              </c:strCache>
            </c:strRef>
          </c:tx>
          <c:spPr>
            <a:solidFill>
              <a:srgbClr val="D9E29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D9E29D"/>
                </a:fgClr>
                <a:bgClr>
                  <a:schemeClr val="bg1"/>
                </a:bgClr>
              </a:pattFill>
              <a:ln>
                <a:solidFill>
                  <a:srgbClr val="D9E29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566-E44E-B147-46DF9FD68D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'promised land'!$A$16:$A$20</c:f>
              <c:strCache>
                <c:ptCount val="5"/>
                <c:pt idx="0">
                  <c:v>All Americans</c:v>
                </c:pt>
                <c:pt idx="1">
                  <c:v>Adherents</c:v>
                </c:pt>
                <c:pt idx="2">
                  <c:v>Sympathizers</c:v>
                </c:pt>
                <c:pt idx="3">
                  <c:v>Skeptics</c:v>
                </c:pt>
                <c:pt idx="4">
                  <c:v>Rejecters</c:v>
                </c:pt>
              </c:strCache>
            </c:strRef>
          </c:cat>
          <c:val>
            <c:numRef>
              <c:f>'promised land'!$E$16:$E$20</c:f>
              <c:numCache>
                <c:formatCode>General</c:formatCode>
                <c:ptCount val="5"/>
                <c:pt idx="0">
                  <c:v>20</c:v>
                </c:pt>
                <c:pt idx="1">
                  <c:v>7</c:v>
                </c:pt>
                <c:pt idx="2">
                  <c:v>22</c:v>
                </c:pt>
                <c:pt idx="3">
                  <c:v>36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566-E44E-B147-46DF9FD68D6D}"/>
            </c:ext>
          </c:extLst>
        </c:ser>
        <c:ser>
          <c:idx val="4"/>
          <c:order val="4"/>
          <c:tx>
            <c:strRef>
              <c:f>'promised land'!$F$15</c:f>
              <c:strCache>
                <c:ptCount val="1"/>
                <c:pt idx="0">
                  <c:v>Completely disagree</c:v>
                </c:pt>
              </c:strCache>
            </c:strRef>
          </c:tx>
          <c:spPr>
            <a:solidFill>
              <a:srgbClr val="B3D25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B3D257"/>
                </a:fgClr>
                <a:bgClr>
                  <a:schemeClr val="bg1"/>
                </a:bgClr>
              </a:pattFill>
              <a:ln>
                <a:solidFill>
                  <a:srgbClr val="B3D25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566-E44E-B147-46DF9FD68D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'promised land'!$A$16:$A$20</c:f>
              <c:strCache>
                <c:ptCount val="5"/>
                <c:pt idx="0">
                  <c:v>All Americans</c:v>
                </c:pt>
                <c:pt idx="1">
                  <c:v>Adherents</c:v>
                </c:pt>
                <c:pt idx="2">
                  <c:v>Sympathizers</c:v>
                </c:pt>
                <c:pt idx="3">
                  <c:v>Skeptics</c:v>
                </c:pt>
                <c:pt idx="4">
                  <c:v>Rejecters</c:v>
                </c:pt>
              </c:strCache>
            </c:strRef>
          </c:cat>
          <c:val>
            <c:numRef>
              <c:f>'promised land'!$F$16:$F$20</c:f>
              <c:numCache>
                <c:formatCode>General</c:formatCode>
                <c:ptCount val="5"/>
                <c:pt idx="0">
                  <c:v>47</c:v>
                </c:pt>
                <c:pt idx="1">
                  <c:v>7</c:v>
                </c:pt>
                <c:pt idx="2">
                  <c:v>10</c:v>
                </c:pt>
                <c:pt idx="3">
                  <c:v>44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566-E44E-B147-46DF9FD68D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99859448"/>
        <c:axId val="799862968"/>
      </c:barChart>
      <c:catAx>
        <c:axId val="799859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62968"/>
        <c:crosses val="autoZero"/>
        <c:auto val="1"/>
        <c:lblAlgn val="ctr"/>
        <c:lblOffset val="100"/>
        <c:noMultiLvlLbl val="0"/>
      </c:catAx>
      <c:valAx>
        <c:axId val="799862968"/>
        <c:scaling>
          <c:orientation val="minMax"/>
          <c:max val="100"/>
          <c:min val="0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>
                    <a:effectLst/>
                  </a:rPr>
                  <a:t>Source: PRRI/Brookings Christian Nationalism Survey, 2023.</a:t>
                </a:r>
              </a:p>
            </c:rich>
          </c:tx>
          <c:layout>
            <c:manualLayout>
              <c:xMode val="edge"/>
              <c:yMode val="edge"/>
              <c:x val="0.31920177740940275"/>
              <c:y val="0.919869795687303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5944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6932817608325275E-2"/>
          <c:y val="0.15979748854922546"/>
          <c:w val="0.96199021207177815"/>
          <c:h val="5.90070952669377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1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 United States is a white Christian nation, and </a:t>
            </a:r>
          </a:p>
          <a:p>
            <a:pPr>
              <a:defRPr sz="1400" i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 am willing to fight to keep it that way.</a:t>
            </a:r>
          </a:p>
        </c:rich>
      </c:tx>
      <c:layout>
        <c:manualLayout>
          <c:xMode val="edge"/>
          <c:yMode val="edge"/>
          <c:x val="4.5560466685194215E-2"/>
          <c:y val="3.92156963655232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6143632772029049E-2"/>
          <c:y val="0.15017740928344234"/>
          <c:w val="0.93483516770170361"/>
          <c:h val="0.622385918166304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'list exp estimates'!$A$13</c:f>
              <c:strCache>
                <c:ptCount val="1"/>
                <c:pt idx="0">
                  <c:v>Adherents</c:v>
                </c:pt>
              </c:strCache>
            </c:strRef>
          </c:tx>
          <c:spPr>
            <a:solidFill>
              <a:srgbClr val="4371C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371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6C-2143-86F4-9D7F617E59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'list exp estimates'!$B$12:$C$12</c:f>
              <c:strCache>
                <c:ptCount val="2"/>
                <c:pt idx="0">
                  <c:v>List Experiment Estimate: Defending White Christian America</c:v>
                </c:pt>
                <c:pt idx="1">
                  <c:v>CN Scale: Adherents + Sympathizers</c:v>
                </c:pt>
              </c:strCache>
            </c:strRef>
          </c:cat>
          <c:val>
            <c:numRef>
              <c:f>'list exp estimates'!$B$13:$C$13</c:f>
              <c:numCache>
                <c:formatCode>General</c:formatCode>
                <c:ptCount val="2"/>
                <c:pt idx="0">
                  <c:v>17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6C-2143-86F4-9D7F617E5924}"/>
            </c:ext>
          </c:extLst>
        </c:ser>
        <c:ser>
          <c:idx val="1"/>
          <c:order val="1"/>
          <c:tx>
            <c:strRef>
              <c:f>'list exp estimates'!$A$14</c:f>
              <c:strCache>
                <c:ptCount val="1"/>
                <c:pt idx="0">
                  <c:v>Sympathizers</c:v>
                </c:pt>
              </c:strCache>
            </c:strRef>
          </c:tx>
          <c:spPr>
            <a:solidFill>
              <a:srgbClr val="8CB8D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8CB8D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76C-2143-86F4-9D7F617E59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'list exp estimates'!$B$12:$C$12</c:f>
              <c:strCache>
                <c:ptCount val="2"/>
                <c:pt idx="0">
                  <c:v>List Experiment Estimate: Defending White Christian America</c:v>
                </c:pt>
                <c:pt idx="1">
                  <c:v>CN Scale: Adherents + Sympathizers</c:v>
                </c:pt>
              </c:strCache>
            </c:strRef>
          </c:cat>
          <c:val>
            <c:numRef>
              <c:f>'list exp estimates'!$B$14:$C$14</c:f>
              <c:numCache>
                <c:formatCode>General</c:formatCode>
                <c:ptCount val="2"/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6C-2143-86F4-9D7F617E5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799859448"/>
        <c:axId val="799862968"/>
      </c:barChart>
      <c:catAx>
        <c:axId val="79985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62968"/>
        <c:crosses val="autoZero"/>
        <c:auto val="1"/>
        <c:lblAlgn val="ctr"/>
        <c:lblOffset val="100"/>
        <c:noMultiLvlLbl val="0"/>
      </c:catAx>
      <c:valAx>
        <c:axId val="799862968"/>
        <c:scaling>
          <c:orientation val="minMax"/>
          <c:max val="3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5944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3897725855838527"/>
          <c:y val="2.2150435174658506E-2"/>
          <c:w val="0.25242304994949522"/>
          <c:h val="0.149841298817800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Over the past few years when you’ve had a disagreement with someone, have you done any of the following? </a:t>
            </a:r>
          </a:p>
        </c:rich>
      </c:tx>
      <c:layout>
        <c:manualLayout>
          <c:xMode val="edge"/>
          <c:yMode val="edge"/>
          <c:x val="0.10337643678160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624760720699387"/>
          <c:y val="0.22147443375133663"/>
          <c:w val="0.5864780060387188"/>
          <c:h val="0.6396340040828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'personal violence'!$B$1</c:f>
              <c:strCache>
                <c:ptCount val="1"/>
                <c:pt idx="0">
                  <c:v>All Americans</c:v>
                </c:pt>
              </c:strCache>
            </c:strRef>
          </c:tx>
          <c:spPr>
            <a:pattFill prst="wdUpDiag">
              <a:fgClr>
                <a:srgbClr val="4371C3"/>
              </a:fgClr>
              <a:bgClr>
                <a:schemeClr val="bg1"/>
              </a:bgClr>
            </a:pattFill>
            <a:ln>
              <a:solidFill>
                <a:srgbClr val="4371C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'personal violence'!$A$2:$A$4</c:f>
              <c:strCache>
                <c:ptCount val="3"/>
                <c:pt idx="0">
                  <c:v>Pushed, grabbed, or shoved someone</c:v>
                </c:pt>
                <c:pt idx="1">
                  <c:v>Hit, kicked, bit, or slapped someone</c:v>
                </c:pt>
                <c:pt idx="2">
                  <c:v>Threatened to use, or actually used, a gun, knife, or other weapon on someone</c:v>
                </c:pt>
              </c:strCache>
            </c:strRef>
          </c:cat>
          <c:val>
            <c:numRef>
              <c:f>'personal violence'!$B$2:$B$4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71-534B-87CD-616DDD16AD20}"/>
            </c:ext>
          </c:extLst>
        </c:ser>
        <c:ser>
          <c:idx val="1"/>
          <c:order val="1"/>
          <c:tx>
            <c:strRef>
              <c:f>'personal violence'!$C$1</c:f>
              <c:strCache>
                <c:ptCount val="1"/>
                <c:pt idx="0">
                  <c:v>Adherents</c:v>
                </c:pt>
              </c:strCache>
            </c:strRef>
          </c:tx>
          <c:spPr>
            <a:solidFill>
              <a:srgbClr val="4371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'personal violence'!$A$2:$A$4</c:f>
              <c:strCache>
                <c:ptCount val="3"/>
                <c:pt idx="0">
                  <c:v>Pushed, grabbed, or shoved someone</c:v>
                </c:pt>
                <c:pt idx="1">
                  <c:v>Hit, kicked, bit, or slapped someone</c:v>
                </c:pt>
                <c:pt idx="2">
                  <c:v>Threatened to use, or actually used, a gun, knife, or other weapon on someone</c:v>
                </c:pt>
              </c:strCache>
            </c:strRef>
          </c:cat>
          <c:val>
            <c:numRef>
              <c:f>'personal violence'!$C$2:$C$4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71-534B-87CD-616DDD16AD20}"/>
            </c:ext>
          </c:extLst>
        </c:ser>
        <c:ser>
          <c:idx val="2"/>
          <c:order val="2"/>
          <c:tx>
            <c:strRef>
              <c:f>'personal violence'!$D$1</c:f>
              <c:strCache>
                <c:ptCount val="1"/>
                <c:pt idx="0">
                  <c:v>Rejecters</c:v>
                </c:pt>
              </c:strCache>
            </c:strRef>
          </c:tx>
          <c:spPr>
            <a:solidFill>
              <a:srgbClr val="B3D25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'personal violence'!$A$2:$A$4</c:f>
              <c:strCache>
                <c:ptCount val="3"/>
                <c:pt idx="0">
                  <c:v>Pushed, grabbed, or shoved someone</c:v>
                </c:pt>
                <c:pt idx="1">
                  <c:v>Hit, kicked, bit, or slapped someone</c:v>
                </c:pt>
                <c:pt idx="2">
                  <c:v>Threatened to use, or actually used, a gun, knife, or other weapon on someone</c:v>
                </c:pt>
              </c:strCache>
            </c:strRef>
          </c:cat>
          <c:val>
            <c:numRef>
              <c:f>'personal violence'!$D$2:$D$4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71-534B-87CD-616DDD16AD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99859448"/>
        <c:axId val="799862968"/>
      </c:barChart>
      <c:catAx>
        <c:axId val="799859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62968"/>
        <c:crosses val="autoZero"/>
        <c:auto val="1"/>
        <c:lblAlgn val="ctr"/>
        <c:lblOffset val="100"/>
        <c:noMultiLvlLbl val="0"/>
      </c:catAx>
      <c:valAx>
        <c:axId val="799862968"/>
        <c:scaling>
          <c:orientation val="minMax"/>
          <c:max val="10"/>
          <c:min val="0"/>
        </c:scaling>
        <c:delete val="0"/>
        <c:axPos val="t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5944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381188342836456E-2"/>
          <c:y val="0.13367050272562081"/>
          <c:w val="0.97200913661302546"/>
          <c:h val="6.8841611144760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Because things have gotten so far off track, true American patriots may have to resort to violence in order to save our country.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180955290071501"/>
          <c:y val="0.23932467191601048"/>
          <c:w val="0.80279176848583589"/>
          <c:h val="0.607149081364829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'political violence'!$B$1</c:f>
              <c:strCache>
                <c:ptCount val="1"/>
                <c:pt idx="0">
                  <c:v>Completely agree</c:v>
                </c:pt>
              </c:strCache>
            </c:strRef>
          </c:tx>
          <c:spPr>
            <a:solidFill>
              <a:srgbClr val="4371C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4371C3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91-0B47-9D66-8AC6DC5FCA0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A91-0B47-9D66-8AC6DC5FCA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'political violence'!$A$2:$A$6</c:f>
              <c:strCache>
                <c:ptCount val="5"/>
                <c:pt idx="0">
                  <c:v>All Americans</c:v>
                </c:pt>
                <c:pt idx="1">
                  <c:v>Adherents</c:v>
                </c:pt>
                <c:pt idx="2">
                  <c:v>Sympathizers</c:v>
                </c:pt>
                <c:pt idx="3">
                  <c:v>Skeptics</c:v>
                </c:pt>
                <c:pt idx="4">
                  <c:v>Rejecters</c:v>
                </c:pt>
              </c:strCache>
            </c:strRef>
          </c:cat>
          <c:val>
            <c:numRef>
              <c:f>'political violence'!$B$2:$B$6</c:f>
              <c:numCache>
                <c:formatCode>General</c:formatCode>
                <c:ptCount val="5"/>
                <c:pt idx="0">
                  <c:v>4</c:v>
                </c:pt>
                <c:pt idx="1">
                  <c:v>14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1-0B47-9D66-8AC6DC5FCA09}"/>
            </c:ext>
          </c:extLst>
        </c:ser>
        <c:ser>
          <c:idx val="1"/>
          <c:order val="1"/>
          <c:tx>
            <c:strRef>
              <c:f>'political violence'!$C$1</c:f>
              <c:strCache>
                <c:ptCount val="1"/>
                <c:pt idx="0">
                  <c:v>Mostly agree</c:v>
                </c:pt>
              </c:strCache>
            </c:strRef>
          </c:tx>
          <c:spPr>
            <a:solidFill>
              <a:srgbClr val="8CB8D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8CB8D2"/>
                </a:fgClr>
                <a:bgClr>
                  <a:schemeClr val="bg1"/>
                </a:bgClr>
              </a:pattFill>
              <a:ln>
                <a:solidFill>
                  <a:srgbClr val="8CB8D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A91-0B47-9D66-8AC6DC5FCA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'political violence'!$A$2:$A$6</c:f>
              <c:strCache>
                <c:ptCount val="5"/>
                <c:pt idx="0">
                  <c:v>All Americans</c:v>
                </c:pt>
                <c:pt idx="1">
                  <c:v>Adherents</c:v>
                </c:pt>
                <c:pt idx="2">
                  <c:v>Sympathizers</c:v>
                </c:pt>
                <c:pt idx="3">
                  <c:v>Skeptics</c:v>
                </c:pt>
                <c:pt idx="4">
                  <c:v>Rejecters</c:v>
                </c:pt>
              </c:strCache>
            </c:strRef>
          </c:cat>
          <c:val>
            <c:numRef>
              <c:f>'political violence'!$C$2:$C$6</c:f>
              <c:numCache>
                <c:formatCode>General</c:formatCode>
                <c:ptCount val="5"/>
                <c:pt idx="0">
                  <c:v>12</c:v>
                </c:pt>
                <c:pt idx="1">
                  <c:v>26</c:v>
                </c:pt>
                <c:pt idx="2">
                  <c:v>18</c:v>
                </c:pt>
                <c:pt idx="3">
                  <c:v>12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91-0B47-9D66-8AC6DC5FCA09}"/>
            </c:ext>
          </c:extLst>
        </c:ser>
        <c:ser>
          <c:idx val="2"/>
          <c:order val="2"/>
          <c:tx>
            <c:strRef>
              <c:f>'political violence'!$D$1</c:f>
              <c:strCache>
                <c:ptCount val="1"/>
                <c:pt idx="0">
                  <c:v>Skipped/DK</c:v>
                </c:pt>
              </c:strCache>
            </c:strRef>
          </c:tx>
          <c:spPr>
            <a:solidFill>
              <a:srgbClr val="76717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767172"/>
                </a:fgClr>
                <a:bgClr>
                  <a:schemeClr val="bg1"/>
                </a:bgClr>
              </a:pattFill>
              <a:ln>
                <a:solidFill>
                  <a:srgbClr val="76717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91-0B47-9D66-8AC6DC5FCA0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A91-0B47-9D66-8AC6DC5FCA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'political violence'!$A$2:$A$6</c:f>
              <c:strCache>
                <c:ptCount val="5"/>
                <c:pt idx="0">
                  <c:v>All Americans</c:v>
                </c:pt>
                <c:pt idx="1">
                  <c:v>Adherents</c:v>
                </c:pt>
                <c:pt idx="2">
                  <c:v>Sympathizers</c:v>
                </c:pt>
                <c:pt idx="3">
                  <c:v>Skeptics</c:v>
                </c:pt>
                <c:pt idx="4">
                  <c:v>Rejecters</c:v>
                </c:pt>
              </c:strCache>
            </c:strRef>
          </c:cat>
          <c:val>
            <c:numRef>
              <c:f>'political violence'!$D$2:$D$6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91-0B47-9D66-8AC6DC5FCA09}"/>
            </c:ext>
          </c:extLst>
        </c:ser>
        <c:ser>
          <c:idx val="3"/>
          <c:order val="3"/>
          <c:tx>
            <c:strRef>
              <c:f>'political violence'!$E$1</c:f>
              <c:strCache>
                <c:ptCount val="1"/>
                <c:pt idx="0">
                  <c:v>Mostly disagree</c:v>
                </c:pt>
              </c:strCache>
            </c:strRef>
          </c:tx>
          <c:spPr>
            <a:solidFill>
              <a:srgbClr val="D9E29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D9E29D"/>
                </a:fgClr>
                <a:bgClr>
                  <a:schemeClr val="bg1"/>
                </a:bgClr>
              </a:pattFill>
              <a:ln>
                <a:solidFill>
                  <a:srgbClr val="D9E29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91-0B47-9D66-8AC6DC5FCA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'political violence'!$A$2:$A$6</c:f>
              <c:strCache>
                <c:ptCount val="5"/>
                <c:pt idx="0">
                  <c:v>All Americans</c:v>
                </c:pt>
                <c:pt idx="1">
                  <c:v>Adherents</c:v>
                </c:pt>
                <c:pt idx="2">
                  <c:v>Sympathizers</c:v>
                </c:pt>
                <c:pt idx="3">
                  <c:v>Skeptics</c:v>
                </c:pt>
                <c:pt idx="4">
                  <c:v>Rejecters</c:v>
                </c:pt>
              </c:strCache>
            </c:strRef>
          </c:cat>
          <c:val>
            <c:numRef>
              <c:f>'political violence'!$E$2:$E$6</c:f>
              <c:numCache>
                <c:formatCode>General</c:formatCode>
                <c:ptCount val="5"/>
                <c:pt idx="0">
                  <c:v>24</c:v>
                </c:pt>
                <c:pt idx="1">
                  <c:v>26</c:v>
                </c:pt>
                <c:pt idx="2">
                  <c:v>39</c:v>
                </c:pt>
                <c:pt idx="3">
                  <c:v>28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91-0B47-9D66-8AC6DC5FCA09}"/>
            </c:ext>
          </c:extLst>
        </c:ser>
        <c:ser>
          <c:idx val="4"/>
          <c:order val="4"/>
          <c:tx>
            <c:strRef>
              <c:f>'political violence'!$F$1</c:f>
              <c:strCache>
                <c:ptCount val="1"/>
                <c:pt idx="0">
                  <c:v>Completely disagree</c:v>
                </c:pt>
              </c:strCache>
            </c:strRef>
          </c:tx>
          <c:spPr>
            <a:solidFill>
              <a:srgbClr val="B3D25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B3D257"/>
                </a:fgClr>
                <a:bgClr>
                  <a:schemeClr val="bg1"/>
                </a:bgClr>
              </a:pattFill>
              <a:ln>
                <a:solidFill>
                  <a:srgbClr val="B3D25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A91-0B47-9D66-8AC6DC5FCA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'political violence'!$A$2:$A$6</c:f>
              <c:strCache>
                <c:ptCount val="5"/>
                <c:pt idx="0">
                  <c:v>All Americans</c:v>
                </c:pt>
                <c:pt idx="1">
                  <c:v>Adherents</c:v>
                </c:pt>
                <c:pt idx="2">
                  <c:v>Sympathizers</c:v>
                </c:pt>
                <c:pt idx="3">
                  <c:v>Skeptics</c:v>
                </c:pt>
                <c:pt idx="4">
                  <c:v>Rejecters</c:v>
                </c:pt>
              </c:strCache>
            </c:strRef>
          </c:cat>
          <c:val>
            <c:numRef>
              <c:f>'political violence'!$F$2:$F$6</c:f>
              <c:numCache>
                <c:formatCode>General</c:formatCode>
                <c:ptCount val="5"/>
                <c:pt idx="0">
                  <c:v>57</c:v>
                </c:pt>
                <c:pt idx="1">
                  <c:v>30</c:v>
                </c:pt>
                <c:pt idx="2">
                  <c:v>37</c:v>
                </c:pt>
                <c:pt idx="3">
                  <c:v>56</c:v>
                </c:pt>
                <c:pt idx="4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91-0B47-9D66-8AC6DC5FCA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99859448"/>
        <c:axId val="799862968"/>
      </c:barChart>
      <c:catAx>
        <c:axId val="799859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62968"/>
        <c:crosses val="autoZero"/>
        <c:auto val="1"/>
        <c:lblAlgn val="ctr"/>
        <c:lblOffset val="100"/>
        <c:noMultiLvlLbl val="0"/>
      </c:catAx>
      <c:valAx>
        <c:axId val="799862968"/>
        <c:scaling>
          <c:orientation val="minMax"/>
          <c:max val="100"/>
          <c:min val="0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baseline="0" dirty="0">
                    <a:effectLst/>
                  </a:rPr>
                  <a:t>Source: PRRI/Brookings, Christian Nationalism Survey, 2023.</a:t>
                </a:r>
                <a:endParaRPr lang="en-US" sz="1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1507663104611922"/>
              <c:y val="0.91904120734908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5944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0746156730408699E-2"/>
          <c:y val="0.15991837270341208"/>
          <c:w val="0.97555780085011501"/>
          <c:h val="5.8926152749424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Percent who have very or somewhat</a:t>
            </a:r>
            <a:r>
              <a:rPr lang="en-US" sz="14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favorable views of: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4834464657435062"/>
          <c:y val="1.96790967166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824866279470171"/>
          <c:y val="0.27583838213252831"/>
          <c:w val="0.77598241546337332"/>
          <c:h val="0.58526989086149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Police!$B$1</c:f>
              <c:strCache>
                <c:ptCount val="1"/>
                <c:pt idx="0">
                  <c:v>Local police who protect people in their community</c:v>
                </c:pt>
              </c:strCache>
            </c:strRef>
          </c:tx>
          <c:spPr>
            <a:solidFill>
              <a:srgbClr val="4371C3"/>
            </a:solidFill>
            <a:ln>
              <a:solidFill>
                <a:srgbClr val="4371C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4371C3"/>
                </a:fgClr>
                <a:bgClr>
                  <a:schemeClr val="bg1"/>
                </a:bgClr>
              </a:pattFill>
              <a:ln>
                <a:solidFill>
                  <a:srgbClr val="4371C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30-BA44-BCC1-5498C411C4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Police!$A$2:$A$6</c:f>
              <c:strCache>
                <c:ptCount val="5"/>
                <c:pt idx="0">
                  <c:v>All Americans</c:v>
                </c:pt>
                <c:pt idx="1">
                  <c:v>Adherents</c:v>
                </c:pt>
                <c:pt idx="2">
                  <c:v>Sympathizers</c:v>
                </c:pt>
                <c:pt idx="3">
                  <c:v>Skeptics</c:v>
                </c:pt>
                <c:pt idx="4">
                  <c:v>Rejecters</c:v>
                </c:pt>
              </c:strCache>
            </c:strRef>
          </c:cat>
          <c:val>
            <c:numRef>
              <c:f>Police!$B$2:$B$6</c:f>
              <c:numCache>
                <c:formatCode>General</c:formatCode>
                <c:ptCount val="5"/>
                <c:pt idx="0">
                  <c:v>80</c:v>
                </c:pt>
                <c:pt idx="1">
                  <c:v>83</c:v>
                </c:pt>
                <c:pt idx="2">
                  <c:v>89</c:v>
                </c:pt>
                <c:pt idx="3">
                  <c:v>85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30-BA44-BCC1-5498C411C458}"/>
            </c:ext>
          </c:extLst>
        </c:ser>
        <c:ser>
          <c:idx val="1"/>
          <c:order val="1"/>
          <c:tx>
            <c:strRef>
              <c:f>Police!$C$1</c:f>
              <c:strCache>
                <c:ptCount val="1"/>
                <c:pt idx="0">
                  <c:v>The U.S. Capitol Police who protect elected officials in Washington, DC </c:v>
                </c:pt>
              </c:strCache>
            </c:strRef>
          </c:tx>
          <c:spPr>
            <a:solidFill>
              <a:srgbClr val="B3D25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B3D257"/>
                </a:fgClr>
                <a:bgClr>
                  <a:schemeClr val="bg1"/>
                </a:bgClr>
              </a:pattFill>
              <a:ln>
                <a:solidFill>
                  <a:srgbClr val="B3D25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330-BA44-BCC1-5498C411C4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Police!$A$2:$A$6</c:f>
              <c:strCache>
                <c:ptCount val="5"/>
                <c:pt idx="0">
                  <c:v>All Americans</c:v>
                </c:pt>
                <c:pt idx="1">
                  <c:v>Adherents</c:v>
                </c:pt>
                <c:pt idx="2">
                  <c:v>Sympathizers</c:v>
                </c:pt>
                <c:pt idx="3">
                  <c:v>Skeptics</c:v>
                </c:pt>
                <c:pt idx="4">
                  <c:v>Rejecters</c:v>
                </c:pt>
              </c:strCache>
            </c:strRef>
          </c:cat>
          <c:val>
            <c:numRef>
              <c:f>Police!$C$2:$C$6</c:f>
              <c:numCache>
                <c:formatCode>General</c:formatCode>
                <c:ptCount val="5"/>
                <c:pt idx="0">
                  <c:v>68</c:v>
                </c:pt>
                <c:pt idx="1">
                  <c:v>62</c:v>
                </c:pt>
                <c:pt idx="2">
                  <c:v>59</c:v>
                </c:pt>
                <c:pt idx="3">
                  <c:v>70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30-BA44-BCC1-5498C411C4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99859448"/>
        <c:axId val="799862968"/>
      </c:barChart>
      <c:catAx>
        <c:axId val="799859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62968"/>
        <c:crosses val="autoZero"/>
        <c:auto val="1"/>
        <c:lblAlgn val="ctr"/>
        <c:lblOffset val="100"/>
        <c:noMultiLvlLbl val="0"/>
      </c:catAx>
      <c:valAx>
        <c:axId val="799862968"/>
        <c:scaling>
          <c:orientation val="minMax"/>
          <c:max val="100"/>
          <c:min val="0"/>
        </c:scaling>
        <c:delete val="0"/>
        <c:axPos val="t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5944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381188342836456E-2"/>
          <c:y val="0.11279626603278366"/>
          <c:w val="0.97200913661302546"/>
          <c:h val="0.121766499243304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Percent who </a:t>
            </a:r>
            <a:r>
              <a:rPr lang="en-US" sz="1400" i="1" baseline="0" dirty="0">
                <a:latin typeface="Arial" panose="020B0604020202020204" pitchFamily="34" charset="0"/>
                <a:cs typeface="Arial" panose="020B0604020202020204" pitchFamily="34" charset="0"/>
              </a:rPr>
              <a:t>agree: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0974136529394001"/>
          <c:y val="1.83302461870049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9624760720699387"/>
          <c:y val="0.16591887231697333"/>
          <c:w val="0.5864780060387188"/>
          <c:h val="0.711455520117341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'religious diversity'!$B$3</c:f>
              <c:strCache>
                <c:ptCount val="1"/>
                <c:pt idx="0">
                  <c:v>All Americans</c:v>
                </c:pt>
              </c:strCache>
            </c:strRef>
          </c:tx>
          <c:spPr>
            <a:pattFill prst="wdUpDiag">
              <a:fgClr>
                <a:srgbClr val="4371C3"/>
              </a:fgClr>
              <a:bgClr>
                <a:schemeClr val="bg1"/>
              </a:bgClr>
            </a:pattFill>
            <a:ln>
              <a:solidFill>
                <a:srgbClr val="4371C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'religious diversity'!$A$4:$A$5</c:f>
              <c:strCache>
                <c:ptCount val="2"/>
                <c:pt idx="0">
                  <c:v>I would prefer the U.S. to be a nation made up of people belonging to a wide variety of religions.</c:v>
                </c:pt>
                <c:pt idx="1">
                  <c:v>I would prefer the U.S. to be a nation primarily made up of people who follow the Christian faith.</c:v>
                </c:pt>
              </c:strCache>
            </c:strRef>
          </c:cat>
          <c:val>
            <c:numRef>
              <c:f>'religious diversity'!$B$4:$B$5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76-CD4F-B281-E2A322629857}"/>
            </c:ext>
          </c:extLst>
        </c:ser>
        <c:ser>
          <c:idx val="1"/>
          <c:order val="1"/>
          <c:tx>
            <c:strRef>
              <c:f>'religious diversity'!$C$3</c:f>
              <c:strCache>
                <c:ptCount val="1"/>
                <c:pt idx="0">
                  <c:v>Adherents</c:v>
                </c:pt>
              </c:strCache>
            </c:strRef>
          </c:tx>
          <c:spPr>
            <a:solidFill>
              <a:srgbClr val="4371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'religious diversity'!$A$4:$A$5</c:f>
              <c:strCache>
                <c:ptCount val="2"/>
                <c:pt idx="0">
                  <c:v>I would prefer the U.S. to be a nation made up of people belonging to a wide variety of religions.</c:v>
                </c:pt>
                <c:pt idx="1">
                  <c:v>I would prefer the U.S. to be a nation primarily made up of people who follow the Christian faith.</c:v>
                </c:pt>
              </c:strCache>
            </c:strRef>
          </c:cat>
          <c:val>
            <c:numRef>
              <c:f>'religious diversity'!$C$4:$C$5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76-CD4F-B281-E2A322629857}"/>
            </c:ext>
          </c:extLst>
        </c:ser>
        <c:ser>
          <c:idx val="2"/>
          <c:order val="2"/>
          <c:tx>
            <c:strRef>
              <c:f>'religious diversity'!$D$3</c:f>
              <c:strCache>
                <c:ptCount val="1"/>
                <c:pt idx="0">
                  <c:v>Sympathizers</c:v>
                </c:pt>
              </c:strCache>
            </c:strRef>
          </c:tx>
          <c:spPr>
            <a:solidFill>
              <a:srgbClr val="8CB8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'religious diversity'!$A$4:$A$5</c:f>
              <c:strCache>
                <c:ptCount val="2"/>
                <c:pt idx="0">
                  <c:v>I would prefer the U.S. to be a nation made up of people belonging to a wide variety of religions.</c:v>
                </c:pt>
                <c:pt idx="1">
                  <c:v>I would prefer the U.S. to be a nation primarily made up of people who follow the Christian faith.</c:v>
                </c:pt>
              </c:strCache>
            </c:strRef>
          </c:cat>
          <c:val>
            <c:numRef>
              <c:f>'religious diversity'!$D$4:$D$5</c:f>
              <c:numCache>
                <c:formatCode>General</c:formatCode>
                <c:ptCount val="2"/>
                <c:pt idx="0">
                  <c:v>46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76-CD4F-B281-E2A322629857}"/>
            </c:ext>
          </c:extLst>
        </c:ser>
        <c:ser>
          <c:idx val="3"/>
          <c:order val="3"/>
          <c:tx>
            <c:strRef>
              <c:f>'religious diversity'!$E$3</c:f>
              <c:strCache>
                <c:ptCount val="1"/>
                <c:pt idx="0">
                  <c:v>Skeptics</c:v>
                </c:pt>
              </c:strCache>
            </c:strRef>
          </c:tx>
          <c:spPr>
            <a:solidFill>
              <a:srgbClr val="D9E2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'religious diversity'!$A$4:$A$5</c:f>
              <c:strCache>
                <c:ptCount val="2"/>
                <c:pt idx="0">
                  <c:v>I would prefer the U.S. to be a nation made up of people belonging to a wide variety of religions.</c:v>
                </c:pt>
                <c:pt idx="1">
                  <c:v>I would prefer the U.S. to be a nation primarily made up of people who follow the Christian faith.</c:v>
                </c:pt>
              </c:strCache>
            </c:strRef>
          </c:cat>
          <c:val>
            <c:numRef>
              <c:f>'religious diversity'!$E$4:$E$5</c:f>
              <c:numCache>
                <c:formatCode>General</c:formatCode>
                <c:ptCount val="2"/>
                <c:pt idx="0">
                  <c:v>81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76-CD4F-B281-E2A322629857}"/>
            </c:ext>
          </c:extLst>
        </c:ser>
        <c:ser>
          <c:idx val="4"/>
          <c:order val="4"/>
          <c:tx>
            <c:strRef>
              <c:f>'religious diversity'!$F$3</c:f>
              <c:strCache>
                <c:ptCount val="1"/>
                <c:pt idx="0">
                  <c:v>Rejecters</c:v>
                </c:pt>
              </c:strCache>
            </c:strRef>
          </c:tx>
          <c:spPr>
            <a:solidFill>
              <a:srgbClr val="B3D25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'religious diversity'!$A$4:$A$5</c:f>
              <c:strCache>
                <c:ptCount val="2"/>
                <c:pt idx="0">
                  <c:v>I would prefer the U.S. to be a nation made up of people belonging to a wide variety of religions.</c:v>
                </c:pt>
                <c:pt idx="1">
                  <c:v>I would prefer the U.S. to be a nation primarily made up of people who follow the Christian faith.</c:v>
                </c:pt>
              </c:strCache>
            </c:strRef>
          </c:cat>
          <c:val>
            <c:numRef>
              <c:f>'religious diversity'!$F$4:$F$5</c:f>
              <c:numCache>
                <c:formatCode>General</c:formatCode>
                <c:ptCount val="2"/>
                <c:pt idx="0">
                  <c:v>98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76-CD4F-B281-E2A3226298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99859448"/>
        <c:axId val="799862968"/>
      </c:barChart>
      <c:catAx>
        <c:axId val="799859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62968"/>
        <c:crosses val="autoZero"/>
        <c:auto val="1"/>
        <c:lblAlgn val="ctr"/>
        <c:lblOffset val="100"/>
        <c:noMultiLvlLbl val="0"/>
      </c:catAx>
      <c:valAx>
        <c:axId val="799862968"/>
        <c:scaling>
          <c:orientation val="minMax"/>
          <c:max val="100"/>
          <c:min val="0"/>
        </c:scaling>
        <c:delete val="1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>
                    <a:effectLst/>
                  </a:rPr>
                  <a:t>Source: PRRI/Brookings Christian Nationalism Survey, 2023.</a:t>
                </a:r>
              </a:p>
            </c:rich>
          </c:tx>
          <c:layout>
            <c:manualLayout>
              <c:xMode val="edge"/>
              <c:yMode val="edge"/>
              <c:x val="0.32302278586858058"/>
              <c:y val="0.897617488096918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high"/>
        <c:crossAx val="79985944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56093652010312"/>
          <c:y val="9.8269874566482424E-2"/>
          <c:w val="0.73731528581051264"/>
          <c:h val="6.8841611144760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96622767286829"/>
          <c:y val="0.17677577067572436"/>
          <c:w val="0.80096079251155539"/>
          <c:h val="0.7098005763985385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'CN fav'!$B$14</c:f>
              <c:strCache>
                <c:ptCount val="1"/>
                <c:pt idx="0">
                  <c:v>Very favorable</c:v>
                </c:pt>
              </c:strCache>
            </c:strRef>
          </c:tx>
          <c:spPr>
            <a:solidFill>
              <a:srgbClr val="4371C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4371C3"/>
                </a:fgClr>
                <a:bgClr>
                  <a:schemeClr val="bg1"/>
                </a:bgClr>
              </a:pattFill>
              <a:ln>
                <a:solidFill>
                  <a:srgbClr val="4371C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24-3045-A2A4-22CDFC33F3A9}"/>
              </c:ext>
            </c:extLst>
          </c:dPt>
          <c:dPt>
            <c:idx val="1"/>
            <c:invertIfNegative val="0"/>
            <c:bubble3D val="0"/>
            <c:spPr>
              <a:solidFill>
                <a:srgbClr val="4371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24-3045-A2A4-22CDFC33F3A9}"/>
              </c:ext>
            </c:extLst>
          </c:dPt>
          <c:dPt>
            <c:idx val="3"/>
            <c:invertIfNegative val="0"/>
            <c:bubble3D val="0"/>
            <c:spPr>
              <a:solidFill>
                <a:srgbClr val="4371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24-3045-A2A4-22CDFC33F3A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324-3045-A2A4-22CDFC33F3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fav'!$A$15:$A$19</c:f>
              <c:strCache>
                <c:ptCount val="5"/>
                <c:pt idx="0">
                  <c:v>All Americans</c:v>
                </c:pt>
                <c:pt idx="1">
                  <c:v>Adherents</c:v>
                </c:pt>
                <c:pt idx="2">
                  <c:v>Sympathizers</c:v>
                </c:pt>
                <c:pt idx="3">
                  <c:v>Skeptics</c:v>
                </c:pt>
                <c:pt idx="4">
                  <c:v>Rejecters</c:v>
                </c:pt>
              </c:strCache>
            </c:strRef>
          </c:cat>
          <c:val>
            <c:numRef>
              <c:f>'CN fav'!$B$15:$B$19</c:f>
              <c:numCache>
                <c:formatCode>General</c:formatCode>
                <c:ptCount val="5"/>
                <c:pt idx="0">
                  <c:v>7</c:v>
                </c:pt>
                <c:pt idx="1">
                  <c:v>36</c:v>
                </c:pt>
                <c:pt idx="2">
                  <c:v>12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24-3045-A2A4-22CDFC33F3A9}"/>
            </c:ext>
          </c:extLst>
        </c:ser>
        <c:ser>
          <c:idx val="1"/>
          <c:order val="1"/>
          <c:tx>
            <c:strRef>
              <c:f>'CN fav'!$C$14</c:f>
              <c:strCache>
                <c:ptCount val="1"/>
                <c:pt idx="0">
                  <c:v>Mostly favorable</c:v>
                </c:pt>
              </c:strCache>
            </c:strRef>
          </c:tx>
          <c:spPr>
            <a:solidFill>
              <a:srgbClr val="8CB8D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8CB8D2"/>
                </a:fgClr>
                <a:bgClr>
                  <a:schemeClr val="bg1"/>
                </a:bgClr>
              </a:pattFill>
              <a:ln>
                <a:solidFill>
                  <a:srgbClr val="8CB8D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324-3045-A2A4-22CDFC33F3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fav'!$A$15:$A$19</c:f>
              <c:strCache>
                <c:ptCount val="5"/>
                <c:pt idx="0">
                  <c:v>All Americans</c:v>
                </c:pt>
                <c:pt idx="1">
                  <c:v>Adherents</c:v>
                </c:pt>
                <c:pt idx="2">
                  <c:v>Sympathizers</c:v>
                </c:pt>
                <c:pt idx="3">
                  <c:v>Skeptics</c:v>
                </c:pt>
                <c:pt idx="4">
                  <c:v>Rejecters</c:v>
                </c:pt>
              </c:strCache>
            </c:strRef>
          </c:cat>
          <c:val>
            <c:numRef>
              <c:f>'CN fav'!$C$15:$C$19</c:f>
              <c:numCache>
                <c:formatCode>General</c:formatCode>
                <c:ptCount val="5"/>
                <c:pt idx="0">
                  <c:v>13</c:v>
                </c:pt>
                <c:pt idx="1">
                  <c:v>18</c:v>
                </c:pt>
                <c:pt idx="2">
                  <c:v>27</c:v>
                </c:pt>
                <c:pt idx="3">
                  <c:v>13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24-3045-A2A4-22CDFC33F3A9}"/>
            </c:ext>
          </c:extLst>
        </c:ser>
        <c:ser>
          <c:idx val="2"/>
          <c:order val="2"/>
          <c:tx>
            <c:strRef>
              <c:f>'CN fav'!$D$14</c:f>
              <c:strCache>
                <c:ptCount val="1"/>
                <c:pt idx="0">
                  <c:v>Have not heard of/Skipped</c:v>
                </c:pt>
              </c:strCache>
            </c:strRef>
          </c:tx>
          <c:spPr>
            <a:solidFill>
              <a:srgbClr val="76717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767172"/>
                </a:fgClr>
                <a:bgClr>
                  <a:schemeClr val="bg1"/>
                </a:bgClr>
              </a:pattFill>
              <a:ln>
                <a:solidFill>
                  <a:srgbClr val="76717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24-3045-A2A4-22CDFC33F3A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324-3045-A2A4-22CDFC33F3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fav'!$A$15:$A$19</c:f>
              <c:strCache>
                <c:ptCount val="5"/>
                <c:pt idx="0">
                  <c:v>All Americans</c:v>
                </c:pt>
                <c:pt idx="1">
                  <c:v>Adherents</c:v>
                </c:pt>
                <c:pt idx="2">
                  <c:v>Sympathizers</c:v>
                </c:pt>
                <c:pt idx="3">
                  <c:v>Skeptics</c:v>
                </c:pt>
                <c:pt idx="4">
                  <c:v>Rejecters</c:v>
                </c:pt>
              </c:strCache>
            </c:strRef>
          </c:cat>
          <c:val>
            <c:numRef>
              <c:f>'CN fav'!$D$15:$D$19</c:f>
              <c:numCache>
                <c:formatCode>General</c:formatCode>
                <c:ptCount val="5"/>
                <c:pt idx="0">
                  <c:v>37</c:v>
                </c:pt>
                <c:pt idx="1">
                  <c:v>38</c:v>
                </c:pt>
                <c:pt idx="2">
                  <c:v>47</c:v>
                </c:pt>
                <c:pt idx="3">
                  <c:v>40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24-3045-A2A4-22CDFC33F3A9}"/>
            </c:ext>
          </c:extLst>
        </c:ser>
        <c:ser>
          <c:idx val="3"/>
          <c:order val="3"/>
          <c:tx>
            <c:strRef>
              <c:f>'CN fav'!$E$14</c:f>
              <c:strCache>
                <c:ptCount val="1"/>
                <c:pt idx="0">
                  <c:v>Mostly unfavorable</c:v>
                </c:pt>
              </c:strCache>
            </c:strRef>
          </c:tx>
          <c:spPr>
            <a:solidFill>
              <a:srgbClr val="D9E29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D9E29D"/>
                </a:fgClr>
                <a:bgClr>
                  <a:schemeClr val="bg1"/>
                </a:bgClr>
              </a:pattFill>
              <a:ln>
                <a:solidFill>
                  <a:srgbClr val="D9E29D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D324-3045-A2A4-22CDFC33F3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fav'!$A$15:$A$19</c:f>
              <c:strCache>
                <c:ptCount val="5"/>
                <c:pt idx="0">
                  <c:v>All Americans</c:v>
                </c:pt>
                <c:pt idx="1">
                  <c:v>Adherents</c:v>
                </c:pt>
                <c:pt idx="2">
                  <c:v>Sympathizers</c:v>
                </c:pt>
                <c:pt idx="3">
                  <c:v>Skeptics</c:v>
                </c:pt>
                <c:pt idx="4">
                  <c:v>Rejecters</c:v>
                </c:pt>
              </c:strCache>
            </c:strRef>
          </c:cat>
          <c:val>
            <c:numRef>
              <c:f>'CN fav'!$E$15:$E$19</c:f>
              <c:numCache>
                <c:formatCode>General</c:formatCode>
                <c:ptCount val="5"/>
                <c:pt idx="0">
                  <c:v>12</c:v>
                </c:pt>
                <c:pt idx="1">
                  <c:v>4</c:v>
                </c:pt>
                <c:pt idx="2">
                  <c:v>9</c:v>
                </c:pt>
                <c:pt idx="3">
                  <c:v>18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324-3045-A2A4-22CDFC33F3A9}"/>
            </c:ext>
          </c:extLst>
        </c:ser>
        <c:ser>
          <c:idx val="4"/>
          <c:order val="4"/>
          <c:tx>
            <c:strRef>
              <c:f>'CN fav'!$F$14</c:f>
              <c:strCache>
                <c:ptCount val="1"/>
                <c:pt idx="0">
                  <c:v>Very unfavorable</c:v>
                </c:pt>
              </c:strCache>
            </c:strRef>
          </c:tx>
          <c:spPr>
            <a:solidFill>
              <a:srgbClr val="B3D25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B3D257"/>
                </a:fgClr>
                <a:bgClr>
                  <a:schemeClr val="bg1"/>
                </a:bgClr>
              </a:pattFill>
              <a:ln>
                <a:solidFill>
                  <a:srgbClr val="B3D25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324-3045-A2A4-22CDFC33F3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fav'!$A$15:$A$19</c:f>
              <c:strCache>
                <c:ptCount val="5"/>
                <c:pt idx="0">
                  <c:v>All Americans</c:v>
                </c:pt>
                <c:pt idx="1">
                  <c:v>Adherents</c:v>
                </c:pt>
                <c:pt idx="2">
                  <c:v>Sympathizers</c:v>
                </c:pt>
                <c:pt idx="3">
                  <c:v>Skeptics</c:v>
                </c:pt>
                <c:pt idx="4">
                  <c:v>Rejecters</c:v>
                </c:pt>
              </c:strCache>
            </c:strRef>
          </c:cat>
          <c:val>
            <c:numRef>
              <c:f>'CN fav'!$F$15:$F$19</c:f>
              <c:numCache>
                <c:formatCode>General</c:formatCode>
                <c:ptCount val="5"/>
                <c:pt idx="0">
                  <c:v>32</c:v>
                </c:pt>
                <c:pt idx="1">
                  <c:v>4</c:v>
                </c:pt>
                <c:pt idx="2">
                  <c:v>5</c:v>
                </c:pt>
                <c:pt idx="3">
                  <c:v>25</c:v>
                </c:pt>
                <c:pt idx="4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24-3045-A2A4-22CDFC33F3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99859448"/>
        <c:axId val="799862968"/>
      </c:barChart>
      <c:catAx>
        <c:axId val="799859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62968"/>
        <c:crosses val="autoZero"/>
        <c:auto val="1"/>
        <c:lblAlgn val="ctr"/>
        <c:lblOffset val="100"/>
        <c:noMultiLvlLbl val="0"/>
      </c:catAx>
      <c:valAx>
        <c:axId val="799862968"/>
        <c:scaling>
          <c:orientation val="minMax"/>
          <c:max val="100"/>
          <c:min val="0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dirty="0">
                    <a:effectLst/>
                  </a:rPr>
                  <a:t>Source: PRRI/Brookings Christian Nationalism Survey, 2023.</a:t>
                </a:r>
              </a:p>
            </c:rich>
          </c:tx>
          <c:layout>
            <c:manualLayout>
              <c:xMode val="edge"/>
              <c:yMode val="edge"/>
              <c:x val="0.32166614635725599"/>
              <c:y val="0.937935772734290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5944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38342178593315E-2"/>
          <c:y val="3.7348309402501161E-2"/>
          <c:w val="0.80668851966191446"/>
          <c:h val="0.13735757295043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Percent who are: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763500801337887"/>
          <c:y val="0.19338843815708184"/>
          <c:w val="0.70509063579441955"/>
          <c:h val="0.6576688676390947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'CN by relig'!$B$6</c:f>
              <c:strCache>
                <c:ptCount val="1"/>
                <c:pt idx="0">
                  <c:v>Adherents</c:v>
                </c:pt>
              </c:strCache>
            </c:strRef>
          </c:tx>
          <c:spPr>
            <a:solidFill>
              <a:srgbClr val="4371C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4371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0F-274E-832C-288DB8BC4D8B}"/>
              </c:ext>
            </c:extLst>
          </c:dPt>
          <c:dPt>
            <c:idx val="11"/>
            <c:invertIfNegative val="0"/>
            <c:bubble3D val="0"/>
            <c:spPr>
              <a:solidFill>
                <a:srgbClr val="4371C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0F-274E-832C-288DB8BC4D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relig'!$A$7:$A$18</c:f>
              <c:strCache>
                <c:ptCount val="12"/>
                <c:pt idx="0">
                  <c:v>White evangelical Protestant</c:v>
                </c:pt>
                <c:pt idx="1">
                  <c:v>Other Protestant of color</c:v>
                </c:pt>
                <c:pt idx="2">
                  <c:v>Hispanic Protestant</c:v>
                </c:pt>
                <c:pt idx="3">
                  <c:v>Black Protestant</c:v>
                </c:pt>
                <c:pt idx="4">
                  <c:v>Latter-day Saint</c:v>
                </c:pt>
                <c:pt idx="5">
                  <c:v>Other Christian</c:v>
                </c:pt>
                <c:pt idx="6">
                  <c:v>White mainline Protestant</c:v>
                </c:pt>
                <c:pt idx="7">
                  <c:v>White Catholic</c:v>
                </c:pt>
                <c:pt idx="8">
                  <c:v>Hispanic Catholic</c:v>
                </c:pt>
                <c:pt idx="9">
                  <c:v>Other non-Christian religious</c:v>
                </c:pt>
                <c:pt idx="10">
                  <c:v>Jewish</c:v>
                </c:pt>
                <c:pt idx="11">
                  <c:v>Unaffiliated</c:v>
                </c:pt>
              </c:strCache>
            </c:strRef>
          </c:cat>
          <c:val>
            <c:numRef>
              <c:f>'CN by relig'!$B$7:$B$18</c:f>
              <c:numCache>
                <c:formatCode>General</c:formatCode>
                <c:ptCount val="12"/>
                <c:pt idx="0">
                  <c:v>29</c:v>
                </c:pt>
                <c:pt idx="1">
                  <c:v>20</c:v>
                </c:pt>
                <c:pt idx="2">
                  <c:v>20</c:v>
                </c:pt>
                <c:pt idx="3">
                  <c:v>14</c:v>
                </c:pt>
                <c:pt idx="4">
                  <c:v>5</c:v>
                </c:pt>
                <c:pt idx="5">
                  <c:v>13</c:v>
                </c:pt>
                <c:pt idx="6">
                  <c:v>7</c:v>
                </c:pt>
                <c:pt idx="7">
                  <c:v>8</c:v>
                </c:pt>
                <c:pt idx="8">
                  <c:v>6</c:v>
                </c:pt>
                <c:pt idx="9">
                  <c:v>7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0F-274E-832C-288DB8BC4D8B}"/>
            </c:ext>
          </c:extLst>
        </c:ser>
        <c:ser>
          <c:idx val="1"/>
          <c:order val="1"/>
          <c:tx>
            <c:strRef>
              <c:f>'CN by relig'!$C$6</c:f>
              <c:strCache>
                <c:ptCount val="1"/>
                <c:pt idx="0">
                  <c:v>Sympathizers</c:v>
                </c:pt>
              </c:strCache>
            </c:strRef>
          </c:tx>
          <c:spPr>
            <a:solidFill>
              <a:srgbClr val="8CB8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relig'!$A$7:$A$18</c:f>
              <c:strCache>
                <c:ptCount val="12"/>
                <c:pt idx="0">
                  <c:v>White evangelical Protestant</c:v>
                </c:pt>
                <c:pt idx="1">
                  <c:v>Other Protestant of color</c:v>
                </c:pt>
                <c:pt idx="2">
                  <c:v>Hispanic Protestant</c:v>
                </c:pt>
                <c:pt idx="3">
                  <c:v>Black Protestant</c:v>
                </c:pt>
                <c:pt idx="4">
                  <c:v>Latter-day Saint</c:v>
                </c:pt>
                <c:pt idx="5">
                  <c:v>Other Christian</c:v>
                </c:pt>
                <c:pt idx="6">
                  <c:v>White mainline Protestant</c:v>
                </c:pt>
                <c:pt idx="7">
                  <c:v>White Catholic</c:v>
                </c:pt>
                <c:pt idx="8">
                  <c:v>Hispanic Catholic</c:v>
                </c:pt>
                <c:pt idx="9">
                  <c:v>Other non-Christian religious</c:v>
                </c:pt>
                <c:pt idx="10">
                  <c:v>Jewish</c:v>
                </c:pt>
                <c:pt idx="11">
                  <c:v>Unaffiliated</c:v>
                </c:pt>
              </c:strCache>
            </c:strRef>
          </c:cat>
          <c:val>
            <c:numRef>
              <c:f>'CN by relig'!$C$7:$C$18</c:f>
              <c:numCache>
                <c:formatCode>General</c:formatCode>
                <c:ptCount val="12"/>
                <c:pt idx="0">
                  <c:v>35</c:v>
                </c:pt>
                <c:pt idx="1">
                  <c:v>32</c:v>
                </c:pt>
                <c:pt idx="2">
                  <c:v>23</c:v>
                </c:pt>
                <c:pt idx="3">
                  <c:v>24</c:v>
                </c:pt>
                <c:pt idx="4">
                  <c:v>33</c:v>
                </c:pt>
                <c:pt idx="5">
                  <c:v>22</c:v>
                </c:pt>
                <c:pt idx="6">
                  <c:v>26</c:v>
                </c:pt>
                <c:pt idx="7">
                  <c:v>22</c:v>
                </c:pt>
                <c:pt idx="8">
                  <c:v>17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0F-274E-832C-288DB8BC4D8B}"/>
            </c:ext>
          </c:extLst>
        </c:ser>
        <c:ser>
          <c:idx val="2"/>
          <c:order val="2"/>
          <c:tx>
            <c:strRef>
              <c:f>'CN by relig'!$D$6</c:f>
              <c:strCache>
                <c:ptCount val="1"/>
                <c:pt idx="0">
                  <c:v>No score</c:v>
                </c:pt>
              </c:strCache>
            </c:strRef>
          </c:tx>
          <c:spPr>
            <a:solidFill>
              <a:srgbClr val="76717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0F-274E-832C-288DB8BC4D8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0F-274E-832C-288DB8BC4D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relig'!$A$7:$A$18</c:f>
              <c:strCache>
                <c:ptCount val="12"/>
                <c:pt idx="0">
                  <c:v>White evangelical Protestant</c:v>
                </c:pt>
                <c:pt idx="1">
                  <c:v>Other Protestant of color</c:v>
                </c:pt>
                <c:pt idx="2">
                  <c:v>Hispanic Protestant</c:v>
                </c:pt>
                <c:pt idx="3">
                  <c:v>Black Protestant</c:v>
                </c:pt>
                <c:pt idx="4">
                  <c:v>Latter-day Saint</c:v>
                </c:pt>
                <c:pt idx="5">
                  <c:v>Other Christian</c:v>
                </c:pt>
                <c:pt idx="6">
                  <c:v>White mainline Protestant</c:v>
                </c:pt>
                <c:pt idx="7">
                  <c:v>White Catholic</c:v>
                </c:pt>
                <c:pt idx="8">
                  <c:v>Hispanic Catholic</c:v>
                </c:pt>
                <c:pt idx="9">
                  <c:v>Other non-Christian religious</c:v>
                </c:pt>
                <c:pt idx="10">
                  <c:v>Jewish</c:v>
                </c:pt>
                <c:pt idx="11">
                  <c:v>Unaffiliated</c:v>
                </c:pt>
              </c:strCache>
            </c:strRef>
          </c:cat>
          <c:val>
            <c:numRef>
              <c:f>'CN by relig'!$D$7:$D$18</c:f>
              <c:numCache>
                <c:formatCode>General</c:formatCode>
                <c:ptCount val="12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9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0F-274E-832C-288DB8BC4D8B}"/>
            </c:ext>
          </c:extLst>
        </c:ser>
        <c:ser>
          <c:idx val="3"/>
          <c:order val="3"/>
          <c:tx>
            <c:strRef>
              <c:f>'CN by relig'!$E$6</c:f>
              <c:strCache>
                <c:ptCount val="1"/>
                <c:pt idx="0">
                  <c:v>Skeptics</c:v>
                </c:pt>
              </c:strCache>
            </c:strRef>
          </c:tx>
          <c:spPr>
            <a:solidFill>
              <a:srgbClr val="D9E2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relig'!$A$7:$A$18</c:f>
              <c:strCache>
                <c:ptCount val="12"/>
                <c:pt idx="0">
                  <c:v>White evangelical Protestant</c:v>
                </c:pt>
                <c:pt idx="1">
                  <c:v>Other Protestant of color</c:v>
                </c:pt>
                <c:pt idx="2">
                  <c:v>Hispanic Protestant</c:v>
                </c:pt>
                <c:pt idx="3">
                  <c:v>Black Protestant</c:v>
                </c:pt>
                <c:pt idx="4">
                  <c:v>Latter-day Saint</c:v>
                </c:pt>
                <c:pt idx="5">
                  <c:v>Other Christian</c:v>
                </c:pt>
                <c:pt idx="6">
                  <c:v>White mainline Protestant</c:v>
                </c:pt>
                <c:pt idx="7">
                  <c:v>White Catholic</c:v>
                </c:pt>
                <c:pt idx="8">
                  <c:v>Hispanic Catholic</c:v>
                </c:pt>
                <c:pt idx="9">
                  <c:v>Other non-Christian religious</c:v>
                </c:pt>
                <c:pt idx="10">
                  <c:v>Jewish</c:v>
                </c:pt>
                <c:pt idx="11">
                  <c:v>Unaffiliated</c:v>
                </c:pt>
              </c:strCache>
            </c:strRef>
          </c:cat>
          <c:val>
            <c:numRef>
              <c:f>'CN by relig'!$E$7:$E$18</c:f>
              <c:numCache>
                <c:formatCode>General</c:formatCode>
                <c:ptCount val="12"/>
                <c:pt idx="0">
                  <c:v>30</c:v>
                </c:pt>
                <c:pt idx="1">
                  <c:v>41</c:v>
                </c:pt>
                <c:pt idx="2">
                  <c:v>48</c:v>
                </c:pt>
                <c:pt idx="3">
                  <c:v>45</c:v>
                </c:pt>
                <c:pt idx="4">
                  <c:v>50</c:v>
                </c:pt>
                <c:pt idx="5">
                  <c:v>38</c:v>
                </c:pt>
                <c:pt idx="6">
                  <c:v>49</c:v>
                </c:pt>
                <c:pt idx="7">
                  <c:v>48</c:v>
                </c:pt>
                <c:pt idx="8">
                  <c:v>49</c:v>
                </c:pt>
                <c:pt idx="9">
                  <c:v>34</c:v>
                </c:pt>
                <c:pt idx="10">
                  <c:v>31</c:v>
                </c:pt>
                <c:pt idx="1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50F-274E-832C-288DB8BC4D8B}"/>
            </c:ext>
          </c:extLst>
        </c:ser>
        <c:ser>
          <c:idx val="4"/>
          <c:order val="4"/>
          <c:tx>
            <c:strRef>
              <c:f>'CN by relig'!$F$6</c:f>
              <c:strCache>
                <c:ptCount val="1"/>
                <c:pt idx="0">
                  <c:v>Rejecters</c:v>
                </c:pt>
              </c:strCache>
            </c:strRef>
          </c:tx>
          <c:spPr>
            <a:solidFill>
              <a:srgbClr val="B3D25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relig'!$A$7:$A$18</c:f>
              <c:strCache>
                <c:ptCount val="12"/>
                <c:pt idx="0">
                  <c:v>White evangelical Protestant</c:v>
                </c:pt>
                <c:pt idx="1">
                  <c:v>Other Protestant of color</c:v>
                </c:pt>
                <c:pt idx="2">
                  <c:v>Hispanic Protestant</c:v>
                </c:pt>
                <c:pt idx="3">
                  <c:v>Black Protestant</c:v>
                </c:pt>
                <c:pt idx="4">
                  <c:v>Latter-day Saint</c:v>
                </c:pt>
                <c:pt idx="5">
                  <c:v>Other Christian</c:v>
                </c:pt>
                <c:pt idx="6">
                  <c:v>White mainline Protestant</c:v>
                </c:pt>
                <c:pt idx="7">
                  <c:v>White Catholic</c:v>
                </c:pt>
                <c:pt idx="8">
                  <c:v>Hispanic Catholic</c:v>
                </c:pt>
                <c:pt idx="9">
                  <c:v>Other non-Christian religious</c:v>
                </c:pt>
                <c:pt idx="10">
                  <c:v>Jewish</c:v>
                </c:pt>
                <c:pt idx="11">
                  <c:v>Unaffiliated</c:v>
                </c:pt>
              </c:strCache>
            </c:strRef>
          </c:cat>
          <c:val>
            <c:numRef>
              <c:f>'CN by relig'!$F$7:$F$18</c:f>
              <c:numCache>
                <c:formatCode>General</c:formatCode>
                <c:ptCount val="12"/>
                <c:pt idx="0">
                  <c:v>3</c:v>
                </c:pt>
                <c:pt idx="1">
                  <c:v>7</c:v>
                </c:pt>
                <c:pt idx="2">
                  <c:v>7</c:v>
                </c:pt>
                <c:pt idx="3">
                  <c:v>13</c:v>
                </c:pt>
                <c:pt idx="4">
                  <c:v>10</c:v>
                </c:pt>
                <c:pt idx="5">
                  <c:v>18</c:v>
                </c:pt>
                <c:pt idx="6">
                  <c:v>17</c:v>
                </c:pt>
                <c:pt idx="7">
                  <c:v>20</c:v>
                </c:pt>
                <c:pt idx="8">
                  <c:v>28</c:v>
                </c:pt>
                <c:pt idx="9">
                  <c:v>54</c:v>
                </c:pt>
                <c:pt idx="10">
                  <c:v>61</c:v>
                </c:pt>
                <c:pt idx="1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0F-274E-832C-288DB8BC4D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799859448"/>
        <c:axId val="799862968"/>
      </c:barChart>
      <c:catAx>
        <c:axId val="799859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62968"/>
        <c:crosses val="autoZero"/>
        <c:auto val="1"/>
        <c:lblAlgn val="ctr"/>
        <c:lblOffset val="100"/>
        <c:noMultiLvlLbl val="0"/>
      </c:catAx>
      <c:valAx>
        <c:axId val="799862968"/>
        <c:scaling>
          <c:orientation val="minMax"/>
          <c:max val="100"/>
          <c:min val="0"/>
        </c:scaling>
        <c:delete val="0"/>
        <c:axPos val="t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5944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0746173321255197E-2"/>
          <c:y val="0.10597581552305962"/>
          <c:w val="0.97555780085011501"/>
          <c:h val="5.8926152749424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Percent who are: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763500801337887"/>
          <c:y val="0.21599139049926452"/>
          <c:w val="0.70509063579441955"/>
          <c:h val="0.6195645187208741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'CN by attend'!$B$5</c:f>
              <c:strCache>
                <c:ptCount val="1"/>
                <c:pt idx="0">
                  <c:v>Adherents</c:v>
                </c:pt>
              </c:strCache>
            </c:strRef>
          </c:tx>
          <c:spPr>
            <a:solidFill>
              <a:srgbClr val="4371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attend'!$A$6:$A$8</c:f>
              <c:strCache>
                <c:ptCount val="3"/>
                <c:pt idx="0">
                  <c:v>Attend once a week or more</c:v>
                </c:pt>
                <c:pt idx="1">
                  <c:v>Attend a few times a month/year</c:v>
                </c:pt>
                <c:pt idx="2">
                  <c:v>Attend services seldom/never</c:v>
                </c:pt>
              </c:strCache>
            </c:strRef>
          </c:cat>
          <c:val>
            <c:numRef>
              <c:f>'CN by attend'!$B$6:$B$8</c:f>
              <c:numCache>
                <c:formatCode>General</c:formatCode>
                <c:ptCount val="3"/>
                <c:pt idx="0">
                  <c:v>21</c:v>
                </c:pt>
                <c:pt idx="1">
                  <c:v>11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0-A646-A141-536B38A7DE6C}"/>
            </c:ext>
          </c:extLst>
        </c:ser>
        <c:ser>
          <c:idx val="1"/>
          <c:order val="1"/>
          <c:tx>
            <c:strRef>
              <c:f>'CN by attend'!$C$5</c:f>
              <c:strCache>
                <c:ptCount val="1"/>
                <c:pt idx="0">
                  <c:v>Sympathizers</c:v>
                </c:pt>
              </c:strCache>
            </c:strRef>
          </c:tx>
          <c:spPr>
            <a:solidFill>
              <a:srgbClr val="8CB8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attend'!$A$6:$A$8</c:f>
              <c:strCache>
                <c:ptCount val="3"/>
                <c:pt idx="0">
                  <c:v>Attend once a week or more</c:v>
                </c:pt>
                <c:pt idx="1">
                  <c:v>Attend a few times a month/year</c:v>
                </c:pt>
                <c:pt idx="2">
                  <c:v>Attend services seldom/never</c:v>
                </c:pt>
              </c:strCache>
            </c:strRef>
          </c:cat>
          <c:val>
            <c:numRef>
              <c:f>'CN by attend'!$C$6:$C$8</c:f>
              <c:numCache>
                <c:formatCode>General</c:formatCode>
                <c:ptCount val="3"/>
                <c:pt idx="0">
                  <c:v>29</c:v>
                </c:pt>
                <c:pt idx="1">
                  <c:v>25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90-A646-A141-536B38A7DE6C}"/>
            </c:ext>
          </c:extLst>
        </c:ser>
        <c:ser>
          <c:idx val="2"/>
          <c:order val="2"/>
          <c:tx>
            <c:strRef>
              <c:f>'CN by attend'!$D$5</c:f>
              <c:strCache>
                <c:ptCount val="1"/>
                <c:pt idx="0">
                  <c:v>No score</c:v>
                </c:pt>
              </c:strCache>
            </c:strRef>
          </c:tx>
          <c:spPr>
            <a:solidFill>
              <a:srgbClr val="76717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attend'!$A$6:$A$8</c:f>
              <c:strCache>
                <c:ptCount val="3"/>
                <c:pt idx="0">
                  <c:v>Attend once a week or more</c:v>
                </c:pt>
                <c:pt idx="1">
                  <c:v>Attend a few times a month/year</c:v>
                </c:pt>
                <c:pt idx="2">
                  <c:v>Attend services seldom/never</c:v>
                </c:pt>
              </c:strCache>
            </c:strRef>
          </c:cat>
          <c:val>
            <c:numRef>
              <c:f>'CN by attend'!$D$6:$D$8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90-A646-A141-536B38A7DE6C}"/>
            </c:ext>
          </c:extLst>
        </c:ser>
        <c:ser>
          <c:idx val="3"/>
          <c:order val="3"/>
          <c:tx>
            <c:strRef>
              <c:f>'CN by attend'!$E$5</c:f>
              <c:strCache>
                <c:ptCount val="1"/>
                <c:pt idx="0">
                  <c:v>Skeptics</c:v>
                </c:pt>
              </c:strCache>
            </c:strRef>
          </c:tx>
          <c:spPr>
            <a:solidFill>
              <a:srgbClr val="D9E2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attend'!$A$6:$A$8</c:f>
              <c:strCache>
                <c:ptCount val="3"/>
                <c:pt idx="0">
                  <c:v>Attend once a week or more</c:v>
                </c:pt>
                <c:pt idx="1">
                  <c:v>Attend a few times a month/year</c:v>
                </c:pt>
                <c:pt idx="2">
                  <c:v>Attend services seldom/never</c:v>
                </c:pt>
              </c:strCache>
            </c:strRef>
          </c:cat>
          <c:val>
            <c:numRef>
              <c:f>'CN by attend'!$E$6:$E$8</c:f>
              <c:numCache>
                <c:formatCode>General</c:formatCode>
                <c:ptCount val="3"/>
                <c:pt idx="0">
                  <c:v>38</c:v>
                </c:pt>
                <c:pt idx="1">
                  <c:v>42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90-A646-A141-536B38A7DE6C}"/>
            </c:ext>
          </c:extLst>
        </c:ser>
        <c:ser>
          <c:idx val="4"/>
          <c:order val="4"/>
          <c:tx>
            <c:strRef>
              <c:f>'CN by attend'!$F$5</c:f>
              <c:strCache>
                <c:ptCount val="1"/>
                <c:pt idx="0">
                  <c:v>Rejecters</c:v>
                </c:pt>
              </c:strCache>
            </c:strRef>
          </c:tx>
          <c:spPr>
            <a:solidFill>
              <a:srgbClr val="B3D25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attend'!$A$6:$A$8</c:f>
              <c:strCache>
                <c:ptCount val="3"/>
                <c:pt idx="0">
                  <c:v>Attend once a week or more</c:v>
                </c:pt>
                <c:pt idx="1">
                  <c:v>Attend a few times a month/year</c:v>
                </c:pt>
                <c:pt idx="2">
                  <c:v>Attend services seldom/never</c:v>
                </c:pt>
              </c:strCache>
            </c:strRef>
          </c:cat>
          <c:val>
            <c:numRef>
              <c:f>'CN by attend'!$F$6:$F$8</c:f>
              <c:numCache>
                <c:formatCode>General</c:formatCode>
                <c:ptCount val="3"/>
                <c:pt idx="0">
                  <c:v>9</c:v>
                </c:pt>
                <c:pt idx="1">
                  <c:v>19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90-A646-A141-536B38A7DE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99859448"/>
        <c:axId val="799862968"/>
      </c:barChart>
      <c:catAx>
        <c:axId val="799859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62968"/>
        <c:crosses val="autoZero"/>
        <c:auto val="1"/>
        <c:lblAlgn val="ctr"/>
        <c:lblOffset val="100"/>
        <c:noMultiLvlLbl val="0"/>
      </c:catAx>
      <c:valAx>
        <c:axId val="799862968"/>
        <c:scaling>
          <c:orientation val="minMax"/>
          <c:max val="100"/>
          <c:min val="0"/>
        </c:scaling>
        <c:delete val="0"/>
        <c:axPos val="t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5944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0746173321255197E-2"/>
          <c:y val="0.10597581552305962"/>
          <c:w val="0.97555780085011501"/>
          <c:h val="5.8926152749424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Percent who</a:t>
            </a:r>
            <a:r>
              <a:rPr lang="en-US" sz="14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Christian</a:t>
            </a:r>
            <a:r>
              <a:rPr lang="en-US" sz="14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nationalism adherents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c:rich>
      </c:tx>
      <c:layout>
        <c:manualLayout>
          <c:xMode val="edge"/>
          <c:yMode val="edge"/>
          <c:x val="0.26404052402932393"/>
          <c:y val="1.7602882186896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281246370752329"/>
          <c:y val="0.17477407235860223"/>
          <c:w val="0.8297093117785056"/>
          <c:h val="0.681181627296587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'cn by evangelical'!$B$3</c:f>
              <c:strCache>
                <c:ptCount val="1"/>
                <c:pt idx="0">
                  <c:v>Evangelical or born-again Christian</c:v>
                </c:pt>
              </c:strCache>
            </c:strRef>
          </c:tx>
          <c:spPr>
            <a:solidFill>
              <a:srgbClr val="4371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evangelical'!$A$4:$A$6</c:f>
              <c:strCache>
                <c:ptCount val="3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</c:strCache>
            </c:strRef>
          </c:cat>
          <c:val>
            <c:numRef>
              <c:f>'cn by evangelical'!$B$4:$B$6</c:f>
              <c:numCache>
                <c:formatCode>General</c:formatCode>
                <c:ptCount val="3"/>
                <c:pt idx="0">
                  <c:v>29</c:v>
                </c:pt>
                <c:pt idx="1">
                  <c:v>25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C7-DF41-8F3C-21C94822D2B6}"/>
            </c:ext>
          </c:extLst>
        </c:ser>
        <c:ser>
          <c:idx val="2"/>
          <c:order val="1"/>
          <c:tx>
            <c:strRef>
              <c:f>'cn by evangelical'!$C$3</c:f>
              <c:strCache>
                <c:ptCount val="1"/>
                <c:pt idx="0">
                  <c:v>Christian but not evangelical</c:v>
                </c:pt>
              </c:strCache>
            </c:strRef>
          </c:tx>
          <c:spPr>
            <a:solidFill>
              <a:srgbClr val="B3D25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evangelical'!$A$4:$A$6</c:f>
              <c:strCache>
                <c:ptCount val="3"/>
                <c:pt idx="0">
                  <c:v>White</c:v>
                </c:pt>
                <c:pt idx="1">
                  <c:v>Hispanic</c:v>
                </c:pt>
                <c:pt idx="2">
                  <c:v>Black</c:v>
                </c:pt>
              </c:strCache>
            </c:strRef>
          </c:cat>
          <c:val>
            <c:numRef>
              <c:f>'cn by evangelical'!$C$4:$C$6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C7-DF41-8F3C-21C94822D2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99859448"/>
        <c:axId val="799862968"/>
      </c:barChart>
      <c:catAx>
        <c:axId val="799859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62968"/>
        <c:crosses val="autoZero"/>
        <c:auto val="1"/>
        <c:lblAlgn val="ctr"/>
        <c:lblOffset val="100"/>
        <c:noMultiLvlLbl val="0"/>
      </c:catAx>
      <c:valAx>
        <c:axId val="799862968"/>
        <c:scaling>
          <c:orientation val="minMax"/>
          <c:max val="40"/>
          <c:min val="0"/>
        </c:scaling>
        <c:delete val="0"/>
        <c:axPos val="t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5944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917110325697924"/>
          <c:y val="8.9686707593754175E-2"/>
          <c:w val="0.74944080551877923"/>
          <c:h val="7.01914466574031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Percent who are:</a:t>
            </a:r>
          </a:p>
        </c:rich>
      </c:tx>
      <c:layout>
        <c:manualLayout>
          <c:xMode val="edge"/>
          <c:yMode val="edge"/>
          <c:x val="0.4164280180836426"/>
          <c:y val="1.9607843137254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203498791725924"/>
          <c:y val="0.21599139049926452"/>
          <c:w val="0.80200689120908331"/>
          <c:h val="0.6195645187208741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'CN by party'!$B$5</c:f>
              <c:strCache>
                <c:ptCount val="1"/>
                <c:pt idx="0">
                  <c:v>Adherents</c:v>
                </c:pt>
              </c:strCache>
            </c:strRef>
          </c:tx>
          <c:spPr>
            <a:solidFill>
              <a:srgbClr val="4371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party'!$A$6:$A$8</c:f>
              <c:strCache>
                <c:ptCount val="3"/>
                <c:pt idx="0">
                  <c:v>Republican</c:v>
                </c:pt>
                <c:pt idx="1">
                  <c:v>Independent</c:v>
                </c:pt>
                <c:pt idx="2">
                  <c:v>Democrat</c:v>
                </c:pt>
              </c:strCache>
            </c:strRef>
          </c:cat>
          <c:val>
            <c:numRef>
              <c:f>'CN by party'!$B$6:$B$8</c:f>
              <c:numCache>
                <c:formatCode>General</c:formatCode>
                <c:ptCount val="3"/>
                <c:pt idx="0">
                  <c:v>21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2C-1D46-A95B-CCB53B6E9BFB}"/>
            </c:ext>
          </c:extLst>
        </c:ser>
        <c:ser>
          <c:idx val="1"/>
          <c:order val="1"/>
          <c:tx>
            <c:strRef>
              <c:f>'CN by party'!$C$5</c:f>
              <c:strCache>
                <c:ptCount val="1"/>
                <c:pt idx="0">
                  <c:v>Sympathizers</c:v>
                </c:pt>
              </c:strCache>
            </c:strRef>
          </c:tx>
          <c:spPr>
            <a:solidFill>
              <a:srgbClr val="8CB8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party'!$A$6:$A$8</c:f>
              <c:strCache>
                <c:ptCount val="3"/>
                <c:pt idx="0">
                  <c:v>Republican</c:v>
                </c:pt>
                <c:pt idx="1">
                  <c:v>Independent</c:v>
                </c:pt>
                <c:pt idx="2">
                  <c:v>Democrat</c:v>
                </c:pt>
              </c:strCache>
            </c:strRef>
          </c:cat>
          <c:val>
            <c:numRef>
              <c:f>'CN by party'!$C$6:$C$8</c:f>
              <c:numCache>
                <c:formatCode>General</c:formatCode>
                <c:ptCount val="3"/>
                <c:pt idx="0">
                  <c:v>33</c:v>
                </c:pt>
                <c:pt idx="1">
                  <c:v>17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2C-1D46-A95B-CCB53B6E9BFB}"/>
            </c:ext>
          </c:extLst>
        </c:ser>
        <c:ser>
          <c:idx val="2"/>
          <c:order val="2"/>
          <c:tx>
            <c:strRef>
              <c:f>'CN by party'!$D$5</c:f>
              <c:strCache>
                <c:ptCount val="1"/>
                <c:pt idx="0">
                  <c:v>No score</c:v>
                </c:pt>
              </c:strCache>
            </c:strRef>
          </c:tx>
          <c:spPr>
            <a:solidFill>
              <a:srgbClr val="76717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party'!$A$6:$A$8</c:f>
              <c:strCache>
                <c:ptCount val="3"/>
                <c:pt idx="0">
                  <c:v>Republican</c:v>
                </c:pt>
                <c:pt idx="1">
                  <c:v>Independent</c:v>
                </c:pt>
                <c:pt idx="2">
                  <c:v>Democrat</c:v>
                </c:pt>
              </c:strCache>
            </c:strRef>
          </c:cat>
          <c:val>
            <c:numRef>
              <c:f>'CN by party'!$D$6:$D$8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2C-1D46-A95B-CCB53B6E9BFB}"/>
            </c:ext>
          </c:extLst>
        </c:ser>
        <c:ser>
          <c:idx val="3"/>
          <c:order val="3"/>
          <c:tx>
            <c:strRef>
              <c:f>'CN by party'!$E$5</c:f>
              <c:strCache>
                <c:ptCount val="1"/>
                <c:pt idx="0">
                  <c:v>Skeptics</c:v>
                </c:pt>
              </c:strCache>
            </c:strRef>
          </c:tx>
          <c:spPr>
            <a:solidFill>
              <a:srgbClr val="D9E2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party'!$A$6:$A$8</c:f>
              <c:strCache>
                <c:ptCount val="3"/>
                <c:pt idx="0">
                  <c:v>Republican</c:v>
                </c:pt>
                <c:pt idx="1">
                  <c:v>Independent</c:v>
                </c:pt>
                <c:pt idx="2">
                  <c:v>Democrat</c:v>
                </c:pt>
              </c:strCache>
            </c:strRef>
          </c:cat>
          <c:val>
            <c:numRef>
              <c:f>'CN by party'!$E$6:$E$8</c:f>
              <c:numCache>
                <c:formatCode>General</c:formatCode>
                <c:ptCount val="3"/>
                <c:pt idx="0">
                  <c:v>37</c:v>
                </c:pt>
                <c:pt idx="1">
                  <c:v>46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2C-1D46-A95B-CCB53B6E9BFB}"/>
            </c:ext>
          </c:extLst>
        </c:ser>
        <c:ser>
          <c:idx val="4"/>
          <c:order val="4"/>
          <c:tx>
            <c:strRef>
              <c:f>'CN by party'!$F$5</c:f>
              <c:strCache>
                <c:ptCount val="1"/>
                <c:pt idx="0">
                  <c:v>Rejecters</c:v>
                </c:pt>
              </c:strCache>
            </c:strRef>
          </c:tx>
          <c:spPr>
            <a:solidFill>
              <a:srgbClr val="B3D25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party'!$A$6:$A$8</c:f>
              <c:strCache>
                <c:ptCount val="3"/>
                <c:pt idx="0">
                  <c:v>Republican</c:v>
                </c:pt>
                <c:pt idx="1">
                  <c:v>Independent</c:v>
                </c:pt>
                <c:pt idx="2">
                  <c:v>Democrat</c:v>
                </c:pt>
              </c:strCache>
            </c:strRef>
          </c:cat>
          <c:val>
            <c:numRef>
              <c:f>'CN by party'!$F$6:$F$8</c:f>
              <c:numCache>
                <c:formatCode>General</c:formatCode>
                <c:ptCount val="3"/>
                <c:pt idx="0">
                  <c:v>7</c:v>
                </c:pt>
                <c:pt idx="1">
                  <c:v>29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2C-1D46-A95B-CCB53B6E9B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99859448"/>
        <c:axId val="799862968"/>
      </c:barChart>
      <c:catAx>
        <c:axId val="799859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62968"/>
        <c:crosses val="autoZero"/>
        <c:auto val="1"/>
        <c:lblAlgn val="ctr"/>
        <c:lblOffset val="100"/>
        <c:noMultiLvlLbl val="0"/>
      </c:catAx>
      <c:valAx>
        <c:axId val="799862968"/>
        <c:scaling>
          <c:orientation val="minMax"/>
          <c:max val="100"/>
          <c:min val="0"/>
        </c:scaling>
        <c:delete val="0"/>
        <c:axPos val="t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5944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2776949136864507E-3"/>
          <c:y val="9.9439812670475011E-2"/>
          <c:w val="0.97555780085011501"/>
          <c:h val="5.8926152749424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i="1">
                <a:latin typeface="Arial" panose="020B0604020202020204" pitchFamily="34" charset="0"/>
                <a:cs typeface="Arial" panose="020B0604020202020204" pitchFamily="34" charset="0"/>
              </a:rPr>
              <a:t>Percent who are: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763500801337887"/>
          <c:y val="0.21599139049926452"/>
          <c:w val="0.70509063579441955"/>
          <c:h val="0.623918372703412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'CN by media'!$B$3</c:f>
              <c:strCache>
                <c:ptCount val="1"/>
                <c:pt idx="0">
                  <c:v>Adherents</c:v>
                </c:pt>
              </c:strCache>
            </c:strRef>
          </c:tx>
          <c:spPr>
            <a:solidFill>
              <a:srgbClr val="4371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media'!$A$4:$A$7</c:f>
              <c:strCache>
                <c:ptCount val="4"/>
                <c:pt idx="0">
                  <c:v>Most trust far-right news</c:v>
                </c:pt>
                <c:pt idx="1">
                  <c:v>Most trust Fox News</c:v>
                </c:pt>
                <c:pt idx="2">
                  <c:v>Do not trust TV news</c:v>
                </c:pt>
                <c:pt idx="3">
                  <c:v>Most trust mainstream news</c:v>
                </c:pt>
              </c:strCache>
            </c:strRef>
          </c:cat>
          <c:val>
            <c:numRef>
              <c:f>'CN by media'!$B$4:$B$7</c:f>
              <c:numCache>
                <c:formatCode>General</c:formatCode>
                <c:ptCount val="4"/>
                <c:pt idx="0">
                  <c:v>38</c:v>
                </c:pt>
                <c:pt idx="1">
                  <c:v>20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4F-654D-B9C2-2D820B662F74}"/>
            </c:ext>
          </c:extLst>
        </c:ser>
        <c:ser>
          <c:idx val="1"/>
          <c:order val="1"/>
          <c:tx>
            <c:strRef>
              <c:f>'CN by media'!$C$3</c:f>
              <c:strCache>
                <c:ptCount val="1"/>
                <c:pt idx="0">
                  <c:v>Sympathizers</c:v>
                </c:pt>
              </c:strCache>
            </c:strRef>
          </c:tx>
          <c:spPr>
            <a:solidFill>
              <a:srgbClr val="8CB8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media'!$A$4:$A$7</c:f>
              <c:strCache>
                <c:ptCount val="4"/>
                <c:pt idx="0">
                  <c:v>Most trust far-right news</c:v>
                </c:pt>
                <c:pt idx="1">
                  <c:v>Most trust Fox News</c:v>
                </c:pt>
                <c:pt idx="2">
                  <c:v>Do not trust TV news</c:v>
                </c:pt>
                <c:pt idx="3">
                  <c:v>Most trust mainstream news</c:v>
                </c:pt>
              </c:strCache>
            </c:strRef>
          </c:cat>
          <c:val>
            <c:numRef>
              <c:f>'CN by media'!$C$4:$C$7</c:f>
              <c:numCache>
                <c:formatCode>General</c:formatCode>
                <c:ptCount val="4"/>
                <c:pt idx="0">
                  <c:v>41</c:v>
                </c:pt>
                <c:pt idx="1">
                  <c:v>34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4F-654D-B9C2-2D820B662F74}"/>
            </c:ext>
          </c:extLst>
        </c:ser>
        <c:ser>
          <c:idx val="2"/>
          <c:order val="2"/>
          <c:tx>
            <c:strRef>
              <c:f>'CN by media'!$D$3</c:f>
              <c:strCache>
                <c:ptCount val="1"/>
                <c:pt idx="0">
                  <c:v>No score</c:v>
                </c:pt>
              </c:strCache>
            </c:strRef>
          </c:tx>
          <c:spPr>
            <a:solidFill>
              <a:srgbClr val="76717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media'!$A$4:$A$7</c:f>
              <c:strCache>
                <c:ptCount val="4"/>
                <c:pt idx="0">
                  <c:v>Most trust far-right news</c:v>
                </c:pt>
                <c:pt idx="1">
                  <c:v>Most trust Fox News</c:v>
                </c:pt>
                <c:pt idx="2">
                  <c:v>Do not trust TV news</c:v>
                </c:pt>
                <c:pt idx="3">
                  <c:v>Most trust mainstream news</c:v>
                </c:pt>
              </c:strCache>
            </c:strRef>
          </c:cat>
          <c:val>
            <c:numRef>
              <c:f>'CN by media'!$D$4:$D$7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4F-654D-B9C2-2D820B662F74}"/>
            </c:ext>
          </c:extLst>
        </c:ser>
        <c:ser>
          <c:idx val="3"/>
          <c:order val="3"/>
          <c:tx>
            <c:strRef>
              <c:f>'CN by media'!$E$3</c:f>
              <c:strCache>
                <c:ptCount val="1"/>
                <c:pt idx="0">
                  <c:v>Skeptics</c:v>
                </c:pt>
              </c:strCache>
            </c:strRef>
          </c:tx>
          <c:spPr>
            <a:solidFill>
              <a:srgbClr val="D9E2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media'!$A$4:$A$7</c:f>
              <c:strCache>
                <c:ptCount val="4"/>
                <c:pt idx="0">
                  <c:v>Most trust far-right news</c:v>
                </c:pt>
                <c:pt idx="1">
                  <c:v>Most trust Fox News</c:v>
                </c:pt>
                <c:pt idx="2">
                  <c:v>Do not trust TV news</c:v>
                </c:pt>
                <c:pt idx="3">
                  <c:v>Most trust mainstream news</c:v>
                </c:pt>
              </c:strCache>
            </c:strRef>
          </c:cat>
          <c:val>
            <c:numRef>
              <c:f>'CN by media'!$E$4:$E$7</c:f>
              <c:numCache>
                <c:formatCode>General</c:formatCode>
                <c:ptCount val="4"/>
                <c:pt idx="0">
                  <c:v>18</c:v>
                </c:pt>
                <c:pt idx="1">
                  <c:v>39</c:v>
                </c:pt>
                <c:pt idx="2">
                  <c:v>37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4F-654D-B9C2-2D820B662F74}"/>
            </c:ext>
          </c:extLst>
        </c:ser>
        <c:ser>
          <c:idx val="4"/>
          <c:order val="4"/>
          <c:tx>
            <c:strRef>
              <c:f>'CN by media'!$F$3</c:f>
              <c:strCache>
                <c:ptCount val="1"/>
                <c:pt idx="0">
                  <c:v>Rejecters</c:v>
                </c:pt>
              </c:strCache>
            </c:strRef>
          </c:tx>
          <c:spPr>
            <a:solidFill>
              <a:srgbClr val="B3D25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media'!$A$4:$A$7</c:f>
              <c:strCache>
                <c:ptCount val="4"/>
                <c:pt idx="0">
                  <c:v>Most trust far-right news</c:v>
                </c:pt>
                <c:pt idx="1">
                  <c:v>Most trust Fox News</c:v>
                </c:pt>
                <c:pt idx="2">
                  <c:v>Do not trust TV news</c:v>
                </c:pt>
                <c:pt idx="3">
                  <c:v>Most trust mainstream news</c:v>
                </c:pt>
              </c:strCache>
            </c:strRef>
          </c:cat>
          <c:val>
            <c:numRef>
              <c:f>'CN by media'!$F$4:$F$7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37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4F-654D-B9C2-2D820B662F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799859448"/>
        <c:axId val="799862968"/>
      </c:barChart>
      <c:catAx>
        <c:axId val="799859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62968"/>
        <c:crosses val="autoZero"/>
        <c:auto val="1"/>
        <c:lblAlgn val="ctr"/>
        <c:lblOffset val="100"/>
        <c:noMultiLvlLbl val="0"/>
      </c:catAx>
      <c:valAx>
        <c:axId val="799862968"/>
        <c:scaling>
          <c:orientation val="minMax"/>
          <c:max val="100"/>
          <c:min val="0"/>
        </c:scaling>
        <c:delete val="0"/>
        <c:axPos val="t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5944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0746173321255197E-2"/>
          <c:y val="0.10597581552305962"/>
          <c:w val="0.97555780085011501"/>
          <c:h val="5.8926152749424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3322788799872"/>
          <c:y val="0.11917734547887396"/>
          <c:w val="0.74293630872560146"/>
          <c:h val="0.744523441922700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'CN by demos'!$B$4</c:f>
              <c:strCache>
                <c:ptCount val="1"/>
                <c:pt idx="0">
                  <c:v>Adherents</c:v>
                </c:pt>
              </c:strCache>
            </c:strRef>
          </c:tx>
          <c:spPr>
            <a:solidFill>
              <a:srgbClr val="4371C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demos'!$A$5:$A$22</c:f>
              <c:strCache>
                <c:ptCount val="18"/>
                <c:pt idx="0">
                  <c:v>Male</c:v>
                </c:pt>
                <c:pt idx="1">
                  <c:v>Female</c:v>
                </c:pt>
                <c:pt idx="3">
                  <c:v>Age 65+</c:v>
                </c:pt>
                <c:pt idx="4">
                  <c:v>Age 50-64</c:v>
                </c:pt>
                <c:pt idx="5">
                  <c:v>Age 30-49</c:v>
                </c:pt>
                <c:pt idx="6">
                  <c:v>Age 18-29</c:v>
                </c:pt>
                <c:pt idx="8">
                  <c:v>High school or less</c:v>
                </c:pt>
                <c:pt idx="9">
                  <c:v>Some college</c:v>
                </c:pt>
                <c:pt idx="10">
                  <c:v>Four-year college degree</c:v>
                </c:pt>
                <c:pt idx="11">
                  <c:v>Postgraduate degree</c:v>
                </c:pt>
                <c:pt idx="13">
                  <c:v>White</c:v>
                </c:pt>
                <c:pt idx="14">
                  <c:v>Black</c:v>
                </c:pt>
                <c:pt idx="15">
                  <c:v>Multiracial</c:v>
                </c:pt>
                <c:pt idx="16">
                  <c:v>Hispanic</c:v>
                </c:pt>
                <c:pt idx="17">
                  <c:v>AAPI</c:v>
                </c:pt>
              </c:strCache>
            </c:strRef>
          </c:cat>
          <c:val>
            <c:numRef>
              <c:f>'CN by demos'!$B$5:$B$22</c:f>
              <c:numCache>
                <c:formatCode>General</c:formatCode>
                <c:ptCount val="18"/>
                <c:pt idx="0">
                  <c:v>10</c:v>
                </c:pt>
                <c:pt idx="1">
                  <c:v>10</c:v>
                </c:pt>
                <c:pt idx="3">
                  <c:v>13</c:v>
                </c:pt>
                <c:pt idx="4">
                  <c:v>11</c:v>
                </c:pt>
                <c:pt idx="5">
                  <c:v>9</c:v>
                </c:pt>
                <c:pt idx="6">
                  <c:v>6</c:v>
                </c:pt>
                <c:pt idx="8">
                  <c:v>13</c:v>
                </c:pt>
                <c:pt idx="9">
                  <c:v>11</c:v>
                </c:pt>
                <c:pt idx="10">
                  <c:v>6</c:v>
                </c:pt>
                <c:pt idx="11">
                  <c:v>4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9</c:v>
                </c:pt>
                <c:pt idx="1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31-BD43-B0FF-1811A4DDC535}"/>
            </c:ext>
          </c:extLst>
        </c:ser>
        <c:ser>
          <c:idx val="1"/>
          <c:order val="1"/>
          <c:tx>
            <c:strRef>
              <c:f>'CN by demos'!$C$4</c:f>
              <c:strCache>
                <c:ptCount val="1"/>
                <c:pt idx="0">
                  <c:v>Sympathizers</c:v>
                </c:pt>
              </c:strCache>
            </c:strRef>
          </c:tx>
          <c:spPr>
            <a:solidFill>
              <a:srgbClr val="8CB8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demos'!$A$5:$A$22</c:f>
              <c:strCache>
                <c:ptCount val="18"/>
                <c:pt idx="0">
                  <c:v>Male</c:v>
                </c:pt>
                <c:pt idx="1">
                  <c:v>Female</c:v>
                </c:pt>
                <c:pt idx="3">
                  <c:v>Age 65+</c:v>
                </c:pt>
                <c:pt idx="4">
                  <c:v>Age 50-64</c:v>
                </c:pt>
                <c:pt idx="5">
                  <c:v>Age 30-49</c:v>
                </c:pt>
                <c:pt idx="6">
                  <c:v>Age 18-29</c:v>
                </c:pt>
                <c:pt idx="8">
                  <c:v>High school or less</c:v>
                </c:pt>
                <c:pt idx="9">
                  <c:v>Some college</c:v>
                </c:pt>
                <c:pt idx="10">
                  <c:v>Four-year college degree</c:v>
                </c:pt>
                <c:pt idx="11">
                  <c:v>Postgraduate degree</c:v>
                </c:pt>
                <c:pt idx="13">
                  <c:v>White</c:v>
                </c:pt>
                <c:pt idx="14">
                  <c:v>Black</c:v>
                </c:pt>
                <c:pt idx="15">
                  <c:v>Multiracial</c:v>
                </c:pt>
                <c:pt idx="16">
                  <c:v>Hispanic</c:v>
                </c:pt>
                <c:pt idx="17">
                  <c:v>AAPI</c:v>
                </c:pt>
              </c:strCache>
            </c:strRef>
          </c:cat>
          <c:val>
            <c:numRef>
              <c:f>'CN by demos'!$C$5:$C$22</c:f>
              <c:numCache>
                <c:formatCode>General</c:formatCode>
                <c:ptCount val="18"/>
                <c:pt idx="0">
                  <c:v>18</c:v>
                </c:pt>
                <c:pt idx="1">
                  <c:v>20</c:v>
                </c:pt>
                <c:pt idx="3">
                  <c:v>23</c:v>
                </c:pt>
                <c:pt idx="4">
                  <c:v>22</c:v>
                </c:pt>
                <c:pt idx="5">
                  <c:v>16</c:v>
                </c:pt>
                <c:pt idx="6">
                  <c:v>14</c:v>
                </c:pt>
                <c:pt idx="8">
                  <c:v>24</c:v>
                </c:pt>
                <c:pt idx="9">
                  <c:v>20</c:v>
                </c:pt>
                <c:pt idx="10">
                  <c:v>14</c:v>
                </c:pt>
                <c:pt idx="11">
                  <c:v>11</c:v>
                </c:pt>
                <c:pt idx="13">
                  <c:v>20</c:v>
                </c:pt>
                <c:pt idx="14">
                  <c:v>21</c:v>
                </c:pt>
                <c:pt idx="15">
                  <c:v>16</c:v>
                </c:pt>
                <c:pt idx="16">
                  <c:v>16</c:v>
                </c:pt>
                <c:pt idx="1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31-BD43-B0FF-1811A4DDC535}"/>
            </c:ext>
          </c:extLst>
        </c:ser>
        <c:ser>
          <c:idx val="2"/>
          <c:order val="2"/>
          <c:tx>
            <c:strRef>
              <c:f>'CN by demos'!$D$4</c:f>
              <c:strCache>
                <c:ptCount val="1"/>
                <c:pt idx="0">
                  <c:v>No score</c:v>
                </c:pt>
              </c:strCache>
            </c:strRef>
          </c:tx>
          <c:spPr>
            <a:solidFill>
              <a:srgbClr val="76717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demos'!$A$5:$A$22</c:f>
              <c:strCache>
                <c:ptCount val="18"/>
                <c:pt idx="0">
                  <c:v>Male</c:v>
                </c:pt>
                <c:pt idx="1">
                  <c:v>Female</c:v>
                </c:pt>
                <c:pt idx="3">
                  <c:v>Age 65+</c:v>
                </c:pt>
                <c:pt idx="4">
                  <c:v>Age 50-64</c:v>
                </c:pt>
                <c:pt idx="5">
                  <c:v>Age 30-49</c:v>
                </c:pt>
                <c:pt idx="6">
                  <c:v>Age 18-29</c:v>
                </c:pt>
                <c:pt idx="8">
                  <c:v>High school or less</c:v>
                </c:pt>
                <c:pt idx="9">
                  <c:v>Some college</c:v>
                </c:pt>
                <c:pt idx="10">
                  <c:v>Four-year college degree</c:v>
                </c:pt>
                <c:pt idx="11">
                  <c:v>Postgraduate degree</c:v>
                </c:pt>
                <c:pt idx="13">
                  <c:v>White</c:v>
                </c:pt>
                <c:pt idx="14">
                  <c:v>Black</c:v>
                </c:pt>
                <c:pt idx="15">
                  <c:v>Multiracial</c:v>
                </c:pt>
                <c:pt idx="16">
                  <c:v>Hispanic</c:v>
                </c:pt>
                <c:pt idx="17">
                  <c:v>AAPI</c:v>
                </c:pt>
              </c:strCache>
            </c:strRef>
          </c:cat>
          <c:val>
            <c:numRef>
              <c:f>'CN by demos'!$D$5:$D$22</c:f>
              <c:numCache>
                <c:formatCode>General</c:formatCode>
                <c:ptCount val="18"/>
                <c:pt idx="0">
                  <c:v>2</c:v>
                </c:pt>
                <c:pt idx="1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3">
                  <c:v>2</c:v>
                </c:pt>
                <c:pt idx="14">
                  <c:v>6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31-BD43-B0FF-1811A4DDC535}"/>
            </c:ext>
          </c:extLst>
        </c:ser>
        <c:ser>
          <c:idx val="3"/>
          <c:order val="3"/>
          <c:tx>
            <c:strRef>
              <c:f>'CN by demos'!$E$4</c:f>
              <c:strCache>
                <c:ptCount val="1"/>
                <c:pt idx="0">
                  <c:v>Skeptics</c:v>
                </c:pt>
              </c:strCache>
            </c:strRef>
          </c:tx>
          <c:spPr>
            <a:solidFill>
              <a:srgbClr val="D9E2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demos'!$A$5:$A$22</c:f>
              <c:strCache>
                <c:ptCount val="18"/>
                <c:pt idx="0">
                  <c:v>Male</c:v>
                </c:pt>
                <c:pt idx="1">
                  <c:v>Female</c:v>
                </c:pt>
                <c:pt idx="3">
                  <c:v>Age 65+</c:v>
                </c:pt>
                <c:pt idx="4">
                  <c:v>Age 50-64</c:v>
                </c:pt>
                <c:pt idx="5">
                  <c:v>Age 30-49</c:v>
                </c:pt>
                <c:pt idx="6">
                  <c:v>Age 18-29</c:v>
                </c:pt>
                <c:pt idx="8">
                  <c:v>High school or less</c:v>
                </c:pt>
                <c:pt idx="9">
                  <c:v>Some college</c:v>
                </c:pt>
                <c:pt idx="10">
                  <c:v>Four-year college degree</c:v>
                </c:pt>
                <c:pt idx="11">
                  <c:v>Postgraduate degree</c:v>
                </c:pt>
                <c:pt idx="13">
                  <c:v>White</c:v>
                </c:pt>
                <c:pt idx="14">
                  <c:v>Black</c:v>
                </c:pt>
                <c:pt idx="15">
                  <c:v>Multiracial</c:v>
                </c:pt>
                <c:pt idx="16">
                  <c:v>Hispanic</c:v>
                </c:pt>
                <c:pt idx="17">
                  <c:v>AAPI</c:v>
                </c:pt>
              </c:strCache>
            </c:strRef>
          </c:cat>
          <c:val>
            <c:numRef>
              <c:f>'CN by demos'!$E$5:$E$22</c:f>
              <c:numCache>
                <c:formatCode>General</c:formatCode>
                <c:ptCount val="18"/>
                <c:pt idx="0">
                  <c:v>41</c:v>
                </c:pt>
                <c:pt idx="1">
                  <c:v>38</c:v>
                </c:pt>
                <c:pt idx="3">
                  <c:v>41</c:v>
                </c:pt>
                <c:pt idx="4">
                  <c:v>42</c:v>
                </c:pt>
                <c:pt idx="5">
                  <c:v>37</c:v>
                </c:pt>
                <c:pt idx="6">
                  <c:v>37</c:v>
                </c:pt>
                <c:pt idx="8">
                  <c:v>39</c:v>
                </c:pt>
                <c:pt idx="9">
                  <c:v>38</c:v>
                </c:pt>
                <c:pt idx="10">
                  <c:v>39</c:v>
                </c:pt>
                <c:pt idx="11">
                  <c:v>43</c:v>
                </c:pt>
                <c:pt idx="13">
                  <c:v>38</c:v>
                </c:pt>
                <c:pt idx="14">
                  <c:v>42</c:v>
                </c:pt>
                <c:pt idx="15">
                  <c:v>47</c:v>
                </c:pt>
                <c:pt idx="16">
                  <c:v>43</c:v>
                </c:pt>
                <c:pt idx="17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31-BD43-B0FF-1811A4DDC535}"/>
            </c:ext>
          </c:extLst>
        </c:ser>
        <c:ser>
          <c:idx val="4"/>
          <c:order val="4"/>
          <c:tx>
            <c:strRef>
              <c:f>'CN by demos'!$F$4</c:f>
              <c:strCache>
                <c:ptCount val="1"/>
                <c:pt idx="0">
                  <c:v>Rejecters</c:v>
                </c:pt>
              </c:strCache>
            </c:strRef>
          </c:tx>
          <c:spPr>
            <a:solidFill>
              <a:srgbClr val="B3D25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'CN by demos'!$A$5:$A$22</c:f>
              <c:strCache>
                <c:ptCount val="18"/>
                <c:pt idx="0">
                  <c:v>Male</c:v>
                </c:pt>
                <c:pt idx="1">
                  <c:v>Female</c:v>
                </c:pt>
                <c:pt idx="3">
                  <c:v>Age 65+</c:v>
                </c:pt>
                <c:pt idx="4">
                  <c:v>Age 50-64</c:v>
                </c:pt>
                <c:pt idx="5">
                  <c:v>Age 30-49</c:v>
                </c:pt>
                <c:pt idx="6">
                  <c:v>Age 18-29</c:v>
                </c:pt>
                <c:pt idx="8">
                  <c:v>High school or less</c:v>
                </c:pt>
                <c:pt idx="9">
                  <c:v>Some college</c:v>
                </c:pt>
                <c:pt idx="10">
                  <c:v>Four-year college degree</c:v>
                </c:pt>
                <c:pt idx="11">
                  <c:v>Postgraduate degree</c:v>
                </c:pt>
                <c:pt idx="13">
                  <c:v>White</c:v>
                </c:pt>
                <c:pt idx="14">
                  <c:v>Black</c:v>
                </c:pt>
                <c:pt idx="15">
                  <c:v>Multiracial</c:v>
                </c:pt>
                <c:pt idx="16">
                  <c:v>Hispanic</c:v>
                </c:pt>
                <c:pt idx="17">
                  <c:v>AAPI</c:v>
                </c:pt>
              </c:strCache>
            </c:strRef>
          </c:cat>
          <c:val>
            <c:numRef>
              <c:f>'CN by demos'!$F$5:$F$22</c:f>
              <c:numCache>
                <c:formatCode>General</c:formatCode>
                <c:ptCount val="18"/>
                <c:pt idx="0">
                  <c:v>29</c:v>
                </c:pt>
                <c:pt idx="1">
                  <c:v>30</c:v>
                </c:pt>
                <c:pt idx="3">
                  <c:v>20</c:v>
                </c:pt>
                <c:pt idx="4">
                  <c:v>22</c:v>
                </c:pt>
                <c:pt idx="5">
                  <c:v>35</c:v>
                </c:pt>
                <c:pt idx="6">
                  <c:v>42</c:v>
                </c:pt>
                <c:pt idx="8">
                  <c:v>21</c:v>
                </c:pt>
                <c:pt idx="9">
                  <c:v>28</c:v>
                </c:pt>
                <c:pt idx="10">
                  <c:v>40</c:v>
                </c:pt>
                <c:pt idx="11">
                  <c:v>41</c:v>
                </c:pt>
                <c:pt idx="13">
                  <c:v>30</c:v>
                </c:pt>
                <c:pt idx="14">
                  <c:v>21</c:v>
                </c:pt>
                <c:pt idx="15">
                  <c:v>26</c:v>
                </c:pt>
                <c:pt idx="16">
                  <c:v>31</c:v>
                </c:pt>
                <c:pt idx="17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31-BD43-B0FF-1811A4DDC5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799859448"/>
        <c:axId val="799862968"/>
      </c:barChart>
      <c:catAx>
        <c:axId val="799859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62968"/>
        <c:crosses val="autoZero"/>
        <c:auto val="1"/>
        <c:lblAlgn val="ctr"/>
        <c:lblOffset val="100"/>
        <c:noMultiLvlLbl val="0"/>
      </c:catAx>
      <c:valAx>
        <c:axId val="799862968"/>
        <c:scaling>
          <c:orientation val="minMax"/>
          <c:max val="100"/>
          <c:min val="0"/>
        </c:scaling>
        <c:delete val="0"/>
        <c:axPos val="t"/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985944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9237240541438873E-3"/>
          <c:y val="4.1273470623864314E-2"/>
          <c:w val="0.97555780085011501"/>
          <c:h val="5.8926152749424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0.28414</cdr:x>
      <cdr:y>0.93664</cdr:y>
    </cdr:from>
    <cdr:to>
      <cdr:x>0.71586</cdr:x>
      <cdr:y>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7B1E4138-20F7-906A-97E7-35F3D739C6D5}"/>
            </a:ext>
          </a:extLst>
        </cdr:cNvPr>
        <cdr:cNvSpPr txBox="1"/>
      </cdr:nvSpPr>
      <cdr:spPr>
        <a:xfrm xmlns:a="http://schemas.openxmlformats.org/drawingml/2006/main">
          <a:off x="2457450" y="3639979"/>
          <a:ext cx="373380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Source: PRRI/Brookings Christian Nationalism Survey, 2023.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0.27876</cdr:x>
      <cdr:y>0.93664</cdr:y>
    </cdr:from>
    <cdr:to>
      <cdr:x>0.71239</cdr:x>
      <cdr:y>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7B1E4138-20F7-906A-97E7-35F3D739C6D5}"/>
            </a:ext>
          </a:extLst>
        </cdr:cNvPr>
        <cdr:cNvSpPr txBox="1"/>
      </cdr:nvSpPr>
      <cdr:spPr>
        <a:xfrm xmlns:a="http://schemas.openxmlformats.org/drawingml/2006/main">
          <a:off x="2400300" y="3639979"/>
          <a:ext cx="373380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Source: PRRI/Brookings Christian Nationalism Survey, 2023.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0.28125</cdr:x>
      <cdr:y>0.93664</cdr:y>
    </cdr:from>
    <cdr:to>
      <cdr:x>0.71875</cdr:x>
      <cdr:y>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7B1E4138-20F7-906A-97E7-35F3D739C6D5}"/>
            </a:ext>
          </a:extLst>
        </cdr:cNvPr>
        <cdr:cNvSpPr txBox="1"/>
      </cdr:nvSpPr>
      <cdr:spPr>
        <a:xfrm xmlns:a="http://schemas.openxmlformats.org/drawingml/2006/main">
          <a:off x="2400300" y="3639979"/>
          <a:ext cx="373380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Source: PRRI/Brookings Christian Nationalism Survey, 2023.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0.28125</cdr:x>
      <cdr:y>0.93664</cdr:y>
    </cdr:from>
    <cdr:to>
      <cdr:x>0.71875</cdr:x>
      <cdr:y>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7B1E4138-20F7-906A-97E7-35F3D739C6D5}"/>
            </a:ext>
          </a:extLst>
        </cdr:cNvPr>
        <cdr:cNvSpPr txBox="1"/>
      </cdr:nvSpPr>
      <cdr:spPr>
        <a:xfrm xmlns:a="http://schemas.openxmlformats.org/drawingml/2006/main">
          <a:off x="2400300" y="3639979"/>
          <a:ext cx="373380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Source: PRRI/Brookings Christian Nationalism Survey, 2023.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0.28125</cdr:x>
      <cdr:y>0.92844</cdr:y>
    </cdr:from>
    <cdr:to>
      <cdr:x>0.71875</cdr:x>
      <cdr:y>0.99179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7B1E4138-20F7-906A-97E7-35F3D739C6D5}"/>
            </a:ext>
          </a:extLst>
        </cdr:cNvPr>
        <cdr:cNvSpPr txBox="1"/>
      </cdr:nvSpPr>
      <cdr:spPr>
        <a:xfrm xmlns:a="http://schemas.openxmlformats.org/drawingml/2006/main">
          <a:off x="2400300" y="3608086"/>
          <a:ext cx="373380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Source: PRRI/Brookings Christian Nationalism Survey, 2023.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0.28319</cdr:x>
      <cdr:y>0.93664</cdr:y>
    </cdr:from>
    <cdr:to>
      <cdr:x>0.71681</cdr:x>
      <cdr:y>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7B1E4138-20F7-906A-97E7-35F3D739C6D5}"/>
            </a:ext>
          </a:extLst>
        </cdr:cNvPr>
        <cdr:cNvSpPr txBox="1"/>
      </cdr:nvSpPr>
      <cdr:spPr>
        <a:xfrm xmlns:a="http://schemas.openxmlformats.org/drawingml/2006/main">
          <a:off x="2438400" y="3639979"/>
          <a:ext cx="373380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Source: PRRI/Brookings Christian Nationalism Survey, 2023.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0.28319</cdr:x>
      <cdr:y>0.93297</cdr:y>
    </cdr:from>
    <cdr:to>
      <cdr:x>0.71681</cdr:x>
      <cdr:y>0.99633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7B1E4138-20F7-906A-97E7-35F3D739C6D5}"/>
            </a:ext>
          </a:extLst>
        </cdr:cNvPr>
        <cdr:cNvSpPr txBox="1"/>
      </cdr:nvSpPr>
      <cdr:spPr>
        <a:xfrm xmlns:a="http://schemas.openxmlformats.org/drawingml/2006/main">
          <a:off x="2438400" y="3625707"/>
          <a:ext cx="373380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Source: PRRI/Brookings Christian Nationalism Survey, 2023.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0.28319</cdr:x>
      <cdr:y>0.93664</cdr:y>
    </cdr:from>
    <cdr:to>
      <cdr:x>0.71681</cdr:x>
      <cdr:y>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7B1E4138-20F7-906A-97E7-35F3D739C6D5}"/>
            </a:ext>
          </a:extLst>
        </cdr:cNvPr>
        <cdr:cNvSpPr txBox="1"/>
      </cdr:nvSpPr>
      <cdr:spPr>
        <a:xfrm xmlns:a="http://schemas.openxmlformats.org/drawingml/2006/main">
          <a:off x="2438400" y="3639979"/>
          <a:ext cx="373380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Source: PRRI/Brookings Christian Nationalism Survey, 2023.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0.28319</cdr:x>
      <cdr:y>0.93664</cdr:y>
    </cdr:from>
    <cdr:to>
      <cdr:x>0.71681</cdr:x>
      <cdr:y>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7B1E4138-20F7-906A-97E7-35F3D739C6D5}"/>
            </a:ext>
          </a:extLst>
        </cdr:cNvPr>
        <cdr:cNvSpPr txBox="1"/>
      </cdr:nvSpPr>
      <cdr:spPr>
        <a:xfrm xmlns:a="http://schemas.openxmlformats.org/drawingml/2006/main">
          <a:off x="2438400" y="3639979"/>
          <a:ext cx="373380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Source: PRRI/Brookings Christian Nationalism Survey, 2023.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E4D0F-E130-7A4C-BC61-3211EA88E749}" type="datetimeFigureOut">
              <a:rPr lang="en-US" smtClean="0"/>
              <a:t>2/6/23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764B4-8110-B24B-A2D2-E2D7383E8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26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8313D-C999-C146-82BB-7568B3BF7B99}" type="datetimeFigureOut">
              <a:rPr lang="en-US" smtClean="0"/>
              <a:t>2/6/23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A366C-FFB4-DB4A-B439-5705065C9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366C-FFB4-DB4A-B439-5705065C92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02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366C-FFB4-DB4A-B439-5705065C92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87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366C-FFB4-DB4A-B439-5705065C92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51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366C-FFB4-DB4A-B439-5705065C92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40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366C-FFB4-DB4A-B439-5705065C92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84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366C-FFB4-DB4A-B439-5705065C92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6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366C-FFB4-DB4A-B439-5705065C92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31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366C-FFB4-DB4A-B439-5705065C92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21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366C-FFB4-DB4A-B439-5705065C92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34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366C-FFB4-DB4A-B439-5705065C92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20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366C-FFB4-DB4A-B439-5705065C92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4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366C-FFB4-DB4A-B439-5705065C92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00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366C-FFB4-DB4A-B439-5705065C92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85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366C-FFB4-DB4A-B439-5705065C92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31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366C-FFB4-DB4A-B439-5705065C923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57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366C-FFB4-DB4A-B439-5705065C923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9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366C-FFB4-DB4A-B439-5705065C92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19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366C-FFB4-DB4A-B439-5705065C92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4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366C-FFB4-DB4A-B439-5705065C92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13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366C-FFB4-DB4A-B439-5705065C92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9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366C-FFB4-DB4A-B439-5705065C92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46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366C-FFB4-DB4A-B439-5705065C92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94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A366C-FFB4-DB4A-B439-5705065C92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1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0" y="6464"/>
            <a:ext cx="9144000" cy="5137036"/>
          </a:xfrm>
          <a:prstGeom prst="rect">
            <a:avLst/>
          </a:prstGeom>
          <a:effectLst/>
        </p:spPr>
        <p:txBody>
          <a:bodyPr vert="horz" lIns="34268" tIns="17133" rIns="34268" bIns="17133" anchor="ctr"/>
          <a:lstStyle>
            <a:lvl1pPr marL="0" indent="0" algn="ctr">
              <a:buNone/>
              <a:defRPr sz="900">
                <a:latin typeface="Lato Regular"/>
                <a:cs typeface="Lato Regular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9" name="Picture 18" descr="bg.png"/>
          <p:cNvPicPr>
            <a:picLocks noChangeAspect="1"/>
          </p:cNvPicPr>
          <p:nvPr userDrawn="1"/>
        </p:nvPicPr>
        <p:blipFill>
          <a:blip r:embed="rId2">
            <a:alphaModFix amt="87000"/>
          </a:blip>
          <a:stretch>
            <a:fillRect/>
          </a:stretch>
        </p:blipFill>
        <p:spPr>
          <a:xfrm>
            <a:off x="4060" y="6464"/>
            <a:ext cx="9135879" cy="51435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30352" y="1426464"/>
            <a:ext cx="8001000" cy="630936"/>
          </a:xfrm>
          <a:prstGeom prst="rect">
            <a:avLst/>
          </a:prstGeom>
        </p:spPr>
        <p:txBody>
          <a:bodyPr anchor="t"/>
          <a:lstStyle>
            <a:lvl1pPr algn="l">
              <a:defRPr sz="3200" b="0" i="0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rot="10800000" flipV="1">
            <a:off x="0" y="2054923"/>
            <a:ext cx="7924800" cy="2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30224" y="2057400"/>
            <a:ext cx="7388352" cy="987552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530224" y="3182112"/>
            <a:ext cx="7388352" cy="530352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>
                <a:solidFill>
                  <a:schemeClr val="accent2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Note/Presenter</a:t>
            </a:r>
          </a:p>
        </p:txBody>
      </p:sp>
      <p:pic>
        <p:nvPicPr>
          <p:cNvPr id="21" name="Picture 20" descr="reversed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2830" y="4575810"/>
            <a:ext cx="1436370" cy="3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4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74265" y="246333"/>
            <a:ext cx="8012290" cy="323835"/>
          </a:xfrm>
          <a:prstGeom prst="rect">
            <a:avLst/>
          </a:prstGeom>
        </p:spPr>
        <p:txBody>
          <a:bodyPr vert="horz" lIns="0" tIns="38930" rIns="0" bIns="3893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1</a:t>
            </a:r>
          </a:p>
        </p:txBody>
      </p:sp>
      <p:cxnSp>
        <p:nvCxnSpPr>
          <p:cNvPr id="147" name="Straight Connector 146"/>
          <p:cNvCxnSpPr/>
          <p:nvPr/>
        </p:nvCxnSpPr>
        <p:spPr>
          <a:xfrm rot="10800000">
            <a:off x="574265" y="654538"/>
            <a:ext cx="8016622" cy="1589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574265" y="819150"/>
            <a:ext cx="8012290" cy="2819400"/>
          </a:xfrm>
          <a:prstGeom prst="rect">
            <a:avLst/>
          </a:prstGeom>
        </p:spPr>
        <p:txBody>
          <a:bodyPr vert="horz" lIns="34275" tIns="17137" rIns="34275" bIns="17137" anchor="ctr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574265" y="3714750"/>
            <a:ext cx="8012290" cy="171338"/>
          </a:xfrm>
          <a:prstGeom prst="rect">
            <a:avLst/>
          </a:prstGeom>
        </p:spPr>
        <p:txBody>
          <a:bodyPr vert="horz" lIns="0" tIns="38930" rIns="0" bIns="3893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74266" y="3940093"/>
            <a:ext cx="8016621" cy="675075"/>
          </a:xfrm>
          <a:prstGeom prst="rect">
            <a:avLst/>
          </a:prstGeom>
        </p:spPr>
        <p:txBody>
          <a:bodyPr vert="horz" lIns="91384" tIns="45692" rIns="91384" bIns="45692"/>
          <a:lstStyle>
            <a:lvl1pPr marL="0" indent="0" algn="ctr">
              <a:lnSpc>
                <a:spcPct val="150000"/>
              </a:lnSpc>
              <a:buNone/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8659368" y="4663950"/>
            <a:ext cx="269965" cy="27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682" rIns="91364" bIns="45682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 flipH="1">
            <a:off x="8723376" y="4681728"/>
            <a:ext cx="145790" cy="219824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fld id="{FCEE2C88-6C8F-484D-AF69-578F576B1F44}" type="slidenum">
              <a:rPr lang="en-US" sz="900" b="0" i="0" smtClean="0">
                <a:solidFill>
                  <a:schemeClr val="bg1"/>
                </a:solidFill>
                <a:latin typeface="Open Sans"/>
                <a:cs typeface="Open Sans"/>
              </a:rPr>
              <a:pPr algn="ctr">
                <a:lnSpc>
                  <a:spcPct val="100000"/>
                </a:lnSpc>
              </a:pPr>
              <a:t>‹#›</a:t>
            </a:fld>
            <a:endParaRPr lang="en-US" sz="900" b="0" i="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0944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74265" y="246333"/>
            <a:ext cx="8012290" cy="323835"/>
          </a:xfrm>
          <a:prstGeom prst="rect">
            <a:avLst/>
          </a:prstGeom>
        </p:spPr>
        <p:txBody>
          <a:bodyPr vert="horz" lIns="0" tIns="38930" rIns="0" bIns="3893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2</a:t>
            </a:r>
          </a:p>
        </p:txBody>
      </p:sp>
      <p:cxnSp>
        <p:nvCxnSpPr>
          <p:cNvPr id="147" name="Straight Connector 146"/>
          <p:cNvCxnSpPr/>
          <p:nvPr/>
        </p:nvCxnSpPr>
        <p:spPr>
          <a:xfrm rot="10800000">
            <a:off x="574265" y="654538"/>
            <a:ext cx="8016622" cy="1589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574266" y="819151"/>
            <a:ext cx="3862737" cy="3436528"/>
          </a:xfrm>
          <a:prstGeom prst="rect">
            <a:avLst/>
          </a:prstGeom>
        </p:spPr>
        <p:txBody>
          <a:bodyPr vert="horz" lIns="34275" tIns="17137" rIns="34275" bIns="17137" anchor="ctr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99000" y="819150"/>
            <a:ext cx="3991887" cy="3436529"/>
          </a:xfrm>
          <a:prstGeom prst="rect">
            <a:avLst/>
          </a:prstGeom>
        </p:spPr>
        <p:txBody>
          <a:bodyPr vert="horz" lIns="91384" tIns="45692" rIns="91384" bIns="45692"/>
          <a:lstStyle>
            <a:lvl1pPr marL="0" indent="0" algn="l">
              <a:lnSpc>
                <a:spcPct val="150000"/>
              </a:lnSpc>
              <a:buNone/>
              <a:defRPr sz="10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ligula.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ex.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8659368" y="4663950"/>
            <a:ext cx="269965" cy="27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682" rIns="91364" bIns="45682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723376" y="4681728"/>
            <a:ext cx="145790" cy="219824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fld id="{FCEE2C88-6C8F-484D-AF69-578F576B1F44}" type="slidenum">
              <a:rPr lang="en-US" sz="900" b="0" i="0" smtClean="0">
                <a:solidFill>
                  <a:schemeClr val="bg1"/>
                </a:solidFill>
                <a:latin typeface="Open Sans"/>
                <a:cs typeface="Open Sans"/>
              </a:rPr>
              <a:pPr algn="ctr">
                <a:lnSpc>
                  <a:spcPct val="100000"/>
                </a:lnSpc>
              </a:pPr>
              <a:t>‹#›</a:t>
            </a:fld>
            <a:endParaRPr lang="en-US" sz="900" b="0" i="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01512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74265" y="246333"/>
            <a:ext cx="8012290" cy="323835"/>
          </a:xfrm>
          <a:prstGeom prst="rect">
            <a:avLst/>
          </a:prstGeom>
        </p:spPr>
        <p:txBody>
          <a:bodyPr vert="horz" lIns="0" tIns="38930" rIns="0" bIns="3893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s-ES_tradnl" dirty="0"/>
              <a:t>Text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3</a:t>
            </a:r>
          </a:p>
        </p:txBody>
      </p:sp>
      <p:cxnSp>
        <p:nvCxnSpPr>
          <p:cNvPr id="147" name="Straight Connector 146"/>
          <p:cNvCxnSpPr/>
          <p:nvPr/>
        </p:nvCxnSpPr>
        <p:spPr>
          <a:xfrm rot="10800000">
            <a:off x="572625" y="654538"/>
            <a:ext cx="8013931" cy="1589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4723819" y="819151"/>
            <a:ext cx="3862737" cy="3250234"/>
          </a:xfrm>
          <a:prstGeom prst="rect">
            <a:avLst/>
          </a:prstGeom>
        </p:spPr>
        <p:txBody>
          <a:bodyPr vert="horz" lIns="34275" tIns="17137" rIns="34275" bIns="17137" anchor="ctr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72622" y="819150"/>
            <a:ext cx="3991887" cy="3429381"/>
          </a:xfrm>
          <a:prstGeom prst="rect">
            <a:avLst/>
          </a:prstGeom>
        </p:spPr>
        <p:txBody>
          <a:bodyPr vert="horz" lIns="91384" tIns="45692" rIns="91384" bIns="45692"/>
          <a:lstStyle>
            <a:lvl1pPr marL="0" indent="0" algn="l">
              <a:lnSpc>
                <a:spcPct val="150000"/>
              </a:lnSpc>
              <a:buNone/>
              <a:defRPr sz="10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ligula.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ex.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8659368" y="4663950"/>
            <a:ext cx="269965" cy="27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682" rIns="91364" bIns="45682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723376" y="4681728"/>
            <a:ext cx="145790" cy="219824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fld id="{FCEE2C88-6C8F-484D-AF69-578F576B1F44}" type="slidenum">
              <a:rPr lang="en-US" sz="900" b="0" i="0" smtClean="0">
                <a:solidFill>
                  <a:schemeClr val="bg1"/>
                </a:solidFill>
                <a:latin typeface="Open Sans"/>
                <a:cs typeface="Open Sans"/>
              </a:rPr>
              <a:pPr algn="ctr">
                <a:lnSpc>
                  <a:spcPct val="100000"/>
                </a:lnSpc>
              </a:pPr>
              <a:t>‹#›</a:t>
            </a:fld>
            <a:endParaRPr lang="en-US" sz="900" b="0" i="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4234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with to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74265" y="246333"/>
            <a:ext cx="8012290" cy="323835"/>
          </a:xfrm>
          <a:prstGeom prst="rect">
            <a:avLst/>
          </a:prstGeom>
        </p:spPr>
        <p:txBody>
          <a:bodyPr vert="horz" lIns="0" tIns="38930" rIns="0" bIns="3893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574265" y="654538"/>
            <a:ext cx="8016622" cy="1589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74266" y="819150"/>
            <a:ext cx="8016621" cy="1104165"/>
          </a:xfrm>
          <a:prstGeom prst="rect">
            <a:avLst/>
          </a:prstGeom>
        </p:spPr>
        <p:txBody>
          <a:bodyPr vert="horz" lIns="91384" tIns="45692" rIns="91384" bIns="45692"/>
          <a:lstStyle>
            <a:lvl1pPr marL="0" indent="0" algn="ctr">
              <a:lnSpc>
                <a:spcPct val="150000"/>
              </a:lnSpc>
              <a:buNone/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8659368" y="4663950"/>
            <a:ext cx="269965" cy="27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682" rIns="91364" bIns="45682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723376" y="4681728"/>
            <a:ext cx="145790" cy="219824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fld id="{FCEE2C88-6C8F-484D-AF69-578F576B1F44}" type="slidenum">
              <a:rPr lang="en-US" sz="900" b="0" i="0" smtClean="0">
                <a:solidFill>
                  <a:schemeClr val="bg1"/>
                </a:solidFill>
                <a:latin typeface="Open Sans"/>
                <a:cs typeface="Open Sans"/>
              </a:rPr>
              <a:pPr algn="ctr">
                <a:lnSpc>
                  <a:spcPct val="100000"/>
                </a:lnSpc>
              </a:pPr>
              <a:t>‹#›</a:t>
            </a:fld>
            <a:endParaRPr lang="en-US" sz="900" b="0" i="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317D4BD-3691-A7B4-EB48-FD7F7CF06CD6}"/>
              </a:ext>
            </a:extLst>
          </p:cNvPr>
          <p:cNvSpPr txBox="1"/>
          <p:nvPr userDrawn="1"/>
        </p:nvSpPr>
        <p:spPr>
          <a:xfrm>
            <a:off x="4343364" y="4709984"/>
            <a:ext cx="3429036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Source: PRRI/Brookings Christian Nationalism Survey, 2023.</a:t>
            </a:r>
          </a:p>
        </p:txBody>
      </p:sp>
    </p:spTree>
    <p:extLst>
      <p:ext uri="{BB962C8B-B14F-4D97-AF65-F5344CB8AC3E}">
        <p14:creationId xmlns:p14="http://schemas.microsoft.com/office/powerpoint/2010/main" val="942975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image-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74265" y="246333"/>
            <a:ext cx="8012290" cy="323835"/>
          </a:xfrm>
          <a:prstGeom prst="rect">
            <a:avLst/>
          </a:prstGeom>
        </p:spPr>
        <p:txBody>
          <a:bodyPr vert="horz" lIns="0" tIns="38930" rIns="0" bIns="3893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s-ES_tradnl" dirty="0"/>
              <a:t>Full </a:t>
            </a:r>
            <a:r>
              <a:rPr lang="es-ES_tradnl" dirty="0" err="1"/>
              <a:t>width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endParaRPr lang="es-ES_tradnl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873171" y="654537"/>
            <a:ext cx="1400816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74265" y="753230"/>
            <a:ext cx="8012290" cy="171338"/>
          </a:xfrm>
          <a:prstGeom prst="rect">
            <a:avLst/>
          </a:prstGeom>
        </p:spPr>
        <p:txBody>
          <a:bodyPr vert="horz" lIns="0" tIns="38930" rIns="0" bIns="3893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>
                <a:solidFill>
                  <a:schemeClr val="accent3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0" y="1059582"/>
            <a:ext cx="9144000" cy="3555585"/>
          </a:xfrm>
          <a:prstGeom prst="rect">
            <a:avLst/>
          </a:prstGeom>
        </p:spPr>
        <p:txBody>
          <a:bodyPr vert="horz" lIns="34275" tIns="17137" rIns="34275" bIns="17137" anchor="ctr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0800000">
            <a:off x="574265" y="654538"/>
            <a:ext cx="8012290" cy="1589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 userDrawn="1"/>
        </p:nvSpPr>
        <p:spPr>
          <a:xfrm>
            <a:off x="8659368" y="4663950"/>
            <a:ext cx="269965" cy="27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682" rIns="91364" bIns="45682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flipH="1">
            <a:off x="8723376" y="4681728"/>
            <a:ext cx="145790" cy="219824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fld id="{FCEE2C88-6C8F-484D-AF69-578F576B1F44}" type="slidenum">
              <a:rPr lang="en-US" sz="900" b="0" i="0" smtClean="0">
                <a:solidFill>
                  <a:schemeClr val="bg1"/>
                </a:solidFill>
                <a:latin typeface="Open Sans"/>
                <a:cs typeface="Open Sans"/>
              </a:rPr>
              <a:pPr algn="ctr">
                <a:lnSpc>
                  <a:spcPct val="100000"/>
                </a:lnSpc>
              </a:pPr>
              <a:t>‹#›</a:t>
            </a:fld>
            <a:endParaRPr lang="en-US" sz="900" b="0" i="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tter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76550"/>
            <a:ext cx="8229600" cy="722376"/>
          </a:xfrm>
          <a:prstGeom prst="rect">
            <a:avLst/>
          </a:prstGeom>
        </p:spPr>
        <p:txBody>
          <a:bodyPr vert="horz"/>
          <a:lstStyle>
            <a:lvl1pPr algn="l">
              <a:defRPr sz="3200" b="0" i="0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10800000" flipV="1">
            <a:off x="0" y="3598926"/>
            <a:ext cx="7924800" cy="2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reversed-horizont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20" y="4705350"/>
            <a:ext cx="957580" cy="238760"/>
          </a:xfrm>
          <a:prstGeom prst="rect">
            <a:avLst/>
          </a:prstGeom>
        </p:spPr>
      </p:pic>
      <p:pic>
        <p:nvPicPr>
          <p:cNvPr id="8" name="Picture 7" descr="pattern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0" y="-95250"/>
            <a:ext cx="9135879" cy="51435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rot="10800000" flipV="1">
            <a:off x="0" y="3598926"/>
            <a:ext cx="7924800" cy="2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reversed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620" y="4705350"/>
            <a:ext cx="957580" cy="23876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B42CB8F-E3BA-A14E-8338-175E33D962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76760" y="4688861"/>
            <a:ext cx="1920240" cy="23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0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attern-ligh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76550"/>
            <a:ext cx="8229600" cy="722376"/>
          </a:xfrm>
          <a:prstGeom prst="rect">
            <a:avLst/>
          </a:prstGeom>
        </p:spPr>
        <p:txBody>
          <a:bodyPr vert="horz"/>
          <a:lstStyle>
            <a:lvl1pPr algn="l">
              <a:defRPr sz="3200" b="0" i="0" cap="all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 rot="10800000" flipV="1">
            <a:off x="0" y="3598926"/>
            <a:ext cx="7924800" cy="2"/>
          </a:xfrm>
          <a:prstGeom prst="line">
            <a:avLst/>
          </a:prstGeom>
          <a:ln w="254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10800000" flipV="1">
            <a:off x="0" y="3598926"/>
            <a:ext cx="7924800" cy="2"/>
          </a:xfrm>
          <a:prstGeom prst="line">
            <a:avLst/>
          </a:prstGeom>
          <a:ln w="254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white-horizont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620" y="4705350"/>
            <a:ext cx="957580" cy="238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8659368" y="4663950"/>
            <a:ext cx="269965" cy="27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682" rIns="91364" bIns="45682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flipH="1">
            <a:off x="8723376" y="4681728"/>
            <a:ext cx="145790" cy="219824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fld id="{FCEE2C88-6C8F-484D-AF69-578F576B1F44}" type="slidenum">
              <a:rPr lang="en-US" sz="900" b="0" i="0" smtClean="0">
                <a:solidFill>
                  <a:schemeClr val="bg1"/>
                </a:solidFill>
                <a:latin typeface="Open Sans"/>
                <a:cs typeface="Open Sans"/>
              </a:rPr>
              <a:pPr algn="ctr">
                <a:lnSpc>
                  <a:spcPct val="100000"/>
                </a:lnSpc>
              </a:pPr>
              <a:t>‹#›</a:t>
            </a:fld>
            <a:endParaRPr lang="en-US" sz="900" b="0" i="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58BA1C2D-D607-2741-4A26-562C3E1D9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7800" y="4699506"/>
            <a:ext cx="2074729" cy="25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74266" y="753230"/>
            <a:ext cx="8016621" cy="3708730"/>
          </a:xfrm>
          <a:prstGeom prst="rect">
            <a:avLst/>
          </a:prstGeom>
        </p:spPr>
        <p:txBody>
          <a:bodyPr vert="horz" lIns="91384" tIns="45692" rIns="91384" bIns="45692"/>
          <a:lstStyle>
            <a:lvl1pPr marL="0" indent="0" algn="l">
              <a:lnSpc>
                <a:spcPct val="150000"/>
              </a:lnSpc>
              <a:buNone/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in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in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id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lacus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a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ac,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dui.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magna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in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ac.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et </a:t>
            </a:r>
            <a:r>
              <a:rPr lang="en-US" dirty="0" err="1"/>
              <a:t>suscipit</a:t>
            </a:r>
            <a:r>
              <a:rPr lang="en-US" dirty="0"/>
              <a:t> id, </a:t>
            </a:r>
            <a:r>
              <a:rPr lang="en-US" dirty="0" err="1"/>
              <a:t>rutrum</a:t>
            </a:r>
            <a:r>
              <a:rPr lang="en-US" dirty="0"/>
              <a:t> at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dui, </a:t>
            </a:r>
            <a:r>
              <a:rPr lang="en-US" dirty="0" err="1"/>
              <a:t>vel</a:t>
            </a:r>
            <a:r>
              <a:rPr lang="en-US" dirty="0"/>
              <a:t> tempus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in </a:t>
            </a:r>
            <a:r>
              <a:rPr lang="en-US" dirty="0" err="1"/>
              <a:t>sapien</a:t>
            </a:r>
            <a:r>
              <a:rPr lang="en-US" dirty="0"/>
              <a:t> at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et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non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in </a:t>
            </a:r>
            <a:r>
              <a:rPr lang="en-US" dirty="0" err="1"/>
              <a:t>lorem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quam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</a:t>
            </a:r>
          </a:p>
        </p:txBody>
      </p:sp>
      <p:sp>
        <p:nvSpPr>
          <p:cNvPr id="14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74265" y="246333"/>
            <a:ext cx="8012290" cy="323835"/>
          </a:xfrm>
          <a:prstGeom prst="rect">
            <a:avLst/>
          </a:prstGeom>
        </p:spPr>
        <p:txBody>
          <a:bodyPr vert="horz" lIns="0" tIns="38930" rIns="0" bIns="3893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s-ES_tradnl" dirty="0"/>
              <a:t>Block </a:t>
            </a:r>
            <a:r>
              <a:rPr lang="es-ES_tradnl" dirty="0" err="1"/>
              <a:t>text</a:t>
            </a:r>
            <a:endParaRPr lang="es-ES_tradnl" dirty="0"/>
          </a:p>
        </p:txBody>
      </p:sp>
      <p:cxnSp>
        <p:nvCxnSpPr>
          <p:cNvPr id="147" name="Straight Connector 146"/>
          <p:cNvCxnSpPr/>
          <p:nvPr/>
        </p:nvCxnSpPr>
        <p:spPr>
          <a:xfrm rot="10800000" flipV="1">
            <a:off x="574269" y="654535"/>
            <a:ext cx="8016619" cy="1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 userDrawn="1"/>
        </p:nvSpPr>
        <p:spPr>
          <a:xfrm>
            <a:off x="8659368" y="4663950"/>
            <a:ext cx="269965" cy="27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682" rIns="91364" bIns="45682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8723376" y="4681728"/>
            <a:ext cx="145790" cy="219824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fld id="{FCEE2C88-6C8F-484D-AF69-578F576B1F44}" type="slidenum">
              <a:rPr lang="en-US" sz="900" b="0" i="0" smtClean="0">
                <a:solidFill>
                  <a:schemeClr val="bg1"/>
                </a:solidFill>
                <a:latin typeface="Open Sans"/>
                <a:cs typeface="Open Sans"/>
              </a:rPr>
              <a:pPr algn="ctr">
                <a:lnSpc>
                  <a:spcPct val="100000"/>
                </a:lnSpc>
              </a:pPr>
              <a:t>‹#›</a:t>
            </a:fld>
            <a:endParaRPr lang="en-US" sz="900" b="0" i="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145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74265" y="246333"/>
            <a:ext cx="8012290" cy="323835"/>
          </a:xfrm>
          <a:prstGeom prst="rect">
            <a:avLst/>
          </a:prstGeom>
        </p:spPr>
        <p:txBody>
          <a:bodyPr vert="horz" lIns="0" tIns="38930" rIns="0" bIns="3893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s-ES_tradnl" dirty="0"/>
              <a:t>2 </a:t>
            </a:r>
            <a:r>
              <a:rPr lang="es-ES_tradnl" dirty="0" err="1"/>
              <a:t>Columns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s-ES_tradnl" dirty="0"/>
          </a:p>
        </p:txBody>
      </p:sp>
      <p:cxnSp>
        <p:nvCxnSpPr>
          <p:cNvPr id="147" name="Straight Connector 146"/>
          <p:cNvCxnSpPr/>
          <p:nvPr/>
        </p:nvCxnSpPr>
        <p:spPr>
          <a:xfrm rot="10800000">
            <a:off x="574269" y="654538"/>
            <a:ext cx="8016619" cy="1589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74266" y="819150"/>
            <a:ext cx="8016621" cy="3186354"/>
          </a:xfrm>
          <a:prstGeom prst="rect">
            <a:avLst/>
          </a:prstGeom>
        </p:spPr>
        <p:txBody>
          <a:bodyPr vert="horz" lIns="91384" tIns="45692" rIns="91384" bIns="45692" numCol="2" spcCol="269880"/>
          <a:lstStyle>
            <a:lvl1pPr marL="0" indent="0" algn="l">
              <a:lnSpc>
                <a:spcPct val="150000"/>
              </a:lnSpc>
              <a:buNone/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ligula.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a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ex.</a:t>
            </a:r>
          </a:p>
          <a:p>
            <a:pPr lvl="0"/>
            <a:r>
              <a:rPr lang="en-US" dirty="0" err="1"/>
              <a:t>Donec</a:t>
            </a:r>
            <a:r>
              <a:rPr lang="en-US" dirty="0"/>
              <a:t> ligula </a:t>
            </a:r>
            <a:r>
              <a:rPr lang="en-US" dirty="0" err="1"/>
              <a:t>diam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id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vitae.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,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ante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lacus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at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dolor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 magna.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8659368" y="4663950"/>
            <a:ext cx="269965" cy="27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682" rIns="91364" bIns="45682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8723376" y="4681728"/>
            <a:ext cx="145790" cy="219824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fld id="{FCEE2C88-6C8F-484D-AF69-578F576B1F44}" type="slidenum">
              <a:rPr lang="en-US" sz="900" b="0" i="0" smtClean="0">
                <a:solidFill>
                  <a:schemeClr val="bg1"/>
                </a:solidFill>
                <a:latin typeface="Open Sans"/>
                <a:cs typeface="Open Sans"/>
              </a:rPr>
              <a:pPr algn="ctr">
                <a:lnSpc>
                  <a:spcPct val="100000"/>
                </a:lnSpc>
              </a:pPr>
              <a:t>‹#›</a:t>
            </a:fld>
            <a:endParaRPr lang="en-US" sz="900" b="0" i="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9054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74265" y="246333"/>
            <a:ext cx="8012290" cy="323835"/>
          </a:xfrm>
          <a:prstGeom prst="rect">
            <a:avLst/>
          </a:prstGeom>
        </p:spPr>
        <p:txBody>
          <a:bodyPr vert="horz" lIns="0" tIns="38930" rIns="0" bIns="3893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s-ES_tradnl" dirty="0"/>
              <a:t>3 </a:t>
            </a:r>
            <a:r>
              <a:rPr lang="es-ES_tradnl" dirty="0" err="1"/>
              <a:t>Columns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s-ES_tradnl" dirty="0"/>
          </a:p>
        </p:txBody>
      </p:sp>
      <p:cxnSp>
        <p:nvCxnSpPr>
          <p:cNvPr id="147" name="Straight Connector 146"/>
          <p:cNvCxnSpPr/>
          <p:nvPr/>
        </p:nvCxnSpPr>
        <p:spPr>
          <a:xfrm rot="10800000">
            <a:off x="574265" y="654538"/>
            <a:ext cx="8016622" cy="1589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74266" y="819150"/>
            <a:ext cx="8016621" cy="3186354"/>
          </a:xfrm>
          <a:prstGeom prst="rect">
            <a:avLst/>
          </a:prstGeom>
        </p:spPr>
        <p:txBody>
          <a:bodyPr vert="horz" lIns="91384" tIns="45692" rIns="91384" bIns="45692" numCol="3" spcCol="269880"/>
          <a:lstStyle>
            <a:lvl1pPr marL="0" indent="0" algn="l">
              <a:lnSpc>
                <a:spcPct val="150000"/>
              </a:lnSpc>
              <a:buNone/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et. 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in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in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id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. Nam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lacus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a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ac,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dui.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, magna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in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ac. </a:t>
            </a:r>
          </a:p>
          <a:p>
            <a:pPr lvl="0"/>
            <a:r>
              <a:rPr lang="en-US" dirty="0" err="1"/>
              <a:t>Donec</a:t>
            </a:r>
            <a:r>
              <a:rPr lang="en-US" dirty="0"/>
              <a:t> non ante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lacus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at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dolor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aliquam</a:t>
            </a:r>
            <a:r>
              <a:rPr lang="en-US" dirty="0"/>
              <a:t> magna.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8659368" y="4663950"/>
            <a:ext cx="269965" cy="27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682" rIns="91364" bIns="45682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8723376" y="4681728"/>
            <a:ext cx="145790" cy="219824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fld id="{FCEE2C88-6C8F-484D-AF69-578F576B1F44}" type="slidenum">
              <a:rPr lang="en-US" sz="900" b="0" i="0" smtClean="0">
                <a:solidFill>
                  <a:schemeClr val="bg1"/>
                </a:solidFill>
                <a:latin typeface="Open Sans"/>
                <a:cs typeface="Open Sans"/>
              </a:rPr>
              <a:pPr algn="ctr">
                <a:lnSpc>
                  <a:spcPct val="100000"/>
                </a:lnSpc>
              </a:pPr>
              <a:t>‹#›</a:t>
            </a:fld>
            <a:endParaRPr lang="en-US" sz="900" b="0" i="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9088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74265" y="246333"/>
            <a:ext cx="8012290" cy="323835"/>
          </a:xfrm>
          <a:prstGeom prst="rect">
            <a:avLst/>
          </a:prstGeom>
        </p:spPr>
        <p:txBody>
          <a:bodyPr vert="horz" lIns="0" tIns="38930" rIns="0" bIns="3893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s-ES_tradnl" dirty="0" err="1"/>
              <a:t>Gallery</a:t>
            </a:r>
            <a:r>
              <a:rPr lang="es-ES_tradnl" dirty="0"/>
              <a:t> portfolio 1</a:t>
            </a:r>
          </a:p>
        </p:txBody>
      </p:sp>
      <p:cxnSp>
        <p:nvCxnSpPr>
          <p:cNvPr id="147" name="Straight Connector 146"/>
          <p:cNvCxnSpPr/>
          <p:nvPr/>
        </p:nvCxnSpPr>
        <p:spPr>
          <a:xfrm rot="10800000" flipV="1">
            <a:off x="574265" y="654535"/>
            <a:ext cx="8012290" cy="1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574265" y="819150"/>
            <a:ext cx="8012290" cy="3439362"/>
          </a:xfrm>
          <a:prstGeom prst="rect">
            <a:avLst/>
          </a:prstGeom>
        </p:spPr>
        <p:txBody>
          <a:bodyPr vert="horz" lIns="34275" tIns="17137" rIns="34275" bIns="17137" anchor="ctr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8659368" y="4663950"/>
            <a:ext cx="269965" cy="27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682" rIns="91364" bIns="45682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 flipH="1">
            <a:off x="8723376" y="4681728"/>
            <a:ext cx="145790" cy="219824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fld id="{FCEE2C88-6C8F-484D-AF69-578F576B1F44}" type="slidenum">
              <a:rPr lang="en-US" sz="900" b="0" i="0" smtClean="0">
                <a:solidFill>
                  <a:schemeClr val="bg1"/>
                </a:solidFill>
                <a:latin typeface="Open Sans"/>
                <a:cs typeface="Open Sans"/>
              </a:rPr>
              <a:pPr algn="ctr">
                <a:lnSpc>
                  <a:spcPct val="100000"/>
                </a:lnSpc>
              </a:pPr>
              <a:t>‹#›</a:t>
            </a:fld>
            <a:endParaRPr lang="en-US" sz="900" b="0" i="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66255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74265" y="246333"/>
            <a:ext cx="8012290" cy="323835"/>
          </a:xfrm>
          <a:prstGeom prst="rect">
            <a:avLst/>
          </a:prstGeom>
        </p:spPr>
        <p:txBody>
          <a:bodyPr vert="horz" lIns="0" tIns="38930" rIns="0" bIns="3893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s-ES_tradnl" dirty="0" err="1"/>
              <a:t>Gallery</a:t>
            </a:r>
            <a:r>
              <a:rPr lang="es-ES_tradnl" dirty="0"/>
              <a:t> portfolio 2</a:t>
            </a:r>
          </a:p>
        </p:txBody>
      </p:sp>
      <p:cxnSp>
        <p:nvCxnSpPr>
          <p:cNvPr id="147" name="Straight Connector 146"/>
          <p:cNvCxnSpPr/>
          <p:nvPr/>
        </p:nvCxnSpPr>
        <p:spPr>
          <a:xfrm rot="10800000" flipV="1">
            <a:off x="574265" y="654535"/>
            <a:ext cx="8012290" cy="1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574266" y="819150"/>
            <a:ext cx="3889737" cy="3439362"/>
          </a:xfrm>
          <a:prstGeom prst="rect">
            <a:avLst/>
          </a:prstGeom>
        </p:spPr>
        <p:txBody>
          <a:bodyPr vert="horz" lIns="34275" tIns="17137" rIns="34275" bIns="17137" anchor="ctr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4696819" y="829512"/>
            <a:ext cx="3889737" cy="3439362"/>
          </a:xfrm>
          <a:prstGeom prst="rect">
            <a:avLst/>
          </a:prstGeom>
        </p:spPr>
        <p:txBody>
          <a:bodyPr vert="horz" lIns="34275" tIns="17137" rIns="34275" bIns="17137" anchor="ctr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8659368" y="4663950"/>
            <a:ext cx="269965" cy="27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4" tIns="45682" rIns="91364" bIns="45682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723376" y="4681728"/>
            <a:ext cx="145790" cy="219824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fld id="{FCEE2C88-6C8F-484D-AF69-578F576B1F44}" type="slidenum">
              <a:rPr lang="en-US" sz="900" b="0" i="0" smtClean="0">
                <a:solidFill>
                  <a:schemeClr val="bg1"/>
                </a:solidFill>
                <a:latin typeface="Open Sans"/>
                <a:cs typeface="Open Sans"/>
              </a:rPr>
              <a:pPr algn="ctr">
                <a:lnSpc>
                  <a:spcPct val="100000"/>
                </a:lnSpc>
              </a:pPr>
              <a:t>‹#›</a:t>
            </a:fld>
            <a:endParaRPr lang="en-US" sz="900" b="0" i="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1025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 color-horizontal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61620" y="4705350"/>
            <a:ext cx="957580" cy="238760"/>
          </a:xfrm>
          <a:prstGeom prst="rect">
            <a:avLst/>
          </a:prstGeom>
        </p:spPr>
      </p:pic>
      <p:pic>
        <p:nvPicPr>
          <p:cNvPr id="5" name="Picture 4" descr="full color-horizontal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61620" y="4705350"/>
            <a:ext cx="957580" cy="238760"/>
          </a:xfrm>
          <a:prstGeom prst="rect">
            <a:avLst/>
          </a:prstGeom>
        </p:spPr>
      </p:pic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0BBE864F-5A0C-44B0-7958-9E32641662D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71600" y="4705350"/>
            <a:ext cx="1918536" cy="2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389301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975" indent="-291975" algn="l" defTabSz="38930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2614" indent="-243312" algn="l" defTabSz="389301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252" indent="-194650" algn="l" defTabSz="389301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552" indent="-194650" algn="l" defTabSz="389301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1854" indent="-194650" algn="l" defTabSz="389301" rtl="0" eaLnBrk="1" latinLnBrk="0" hangingPunct="1">
        <a:spcBef>
          <a:spcPct val="20000"/>
        </a:spcBef>
        <a:buFont typeface="Arial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1154" indent="-194650" algn="l" defTabSz="389301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0456" indent="-194650" algn="l" defTabSz="389301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9757" indent="-194650" algn="l" defTabSz="389301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9056" indent="-194650" algn="l" defTabSz="389301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3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301" algn="l" defTabSz="3893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8602" algn="l" defTabSz="3893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7903" algn="l" defTabSz="3893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7203" algn="l" defTabSz="3893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6504" algn="l" defTabSz="3893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5804" algn="l" defTabSz="3893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5106" algn="l" defTabSz="3893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4406" algn="l" defTabSz="38930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F1609B-845B-ED47-B0E6-A280038C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1D6AA2-56CF-D54B-A15D-8DDA83D5E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25" y="-6158"/>
            <a:ext cx="9147425" cy="5206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2D605-C94B-F244-BB6D-56A9560232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400" y="246333"/>
            <a:ext cx="8839200" cy="323835"/>
          </a:xfrm>
        </p:spPr>
        <p:txBody>
          <a:bodyPr/>
          <a:lstStyle/>
          <a:p>
            <a:r>
              <a:rPr lang="en-US" sz="1800" b="1" dirty="0"/>
              <a:t>Christian Nationalism Scale, by Religious Groups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ECB71AA-3A41-D84D-BF52-4234B44B8E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654116"/>
              </p:ext>
            </p:extLst>
          </p:nvPr>
        </p:nvGraphicFramePr>
        <p:xfrm>
          <a:off x="247650" y="742950"/>
          <a:ext cx="8648700" cy="3856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D3C0F0-F856-1E4D-9BC5-4325AAF0EBBD}"/>
              </a:ext>
            </a:extLst>
          </p:cNvPr>
          <p:cNvSpPr txBox="1"/>
          <p:nvPr/>
        </p:nvSpPr>
        <p:spPr>
          <a:xfrm>
            <a:off x="2705100" y="4327740"/>
            <a:ext cx="3733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PRRI/Brookings Christian Nationalism Survey, 2023.</a:t>
            </a:r>
          </a:p>
        </p:txBody>
      </p:sp>
    </p:spTree>
    <p:extLst>
      <p:ext uri="{BB962C8B-B14F-4D97-AF65-F5344CB8AC3E}">
        <p14:creationId xmlns:p14="http://schemas.microsoft.com/office/powerpoint/2010/main" val="318071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 animBg="0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2D605-C94B-F244-BB6D-56A9560232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400" y="246333"/>
            <a:ext cx="8839200" cy="323835"/>
          </a:xfrm>
        </p:spPr>
        <p:txBody>
          <a:bodyPr/>
          <a:lstStyle/>
          <a:p>
            <a:r>
              <a:rPr lang="en-US" sz="1800" b="1" dirty="0"/>
              <a:t>Christian Nationalism Scale, by Religious Attendance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4FEB783-8417-8341-BBC4-6C1F357D5B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559136"/>
              </p:ext>
            </p:extLst>
          </p:nvPr>
        </p:nvGraphicFramePr>
        <p:xfrm>
          <a:off x="304800" y="742950"/>
          <a:ext cx="8610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34EDF23-3456-D948-AB45-1429F247C816}"/>
              </a:ext>
            </a:extLst>
          </p:cNvPr>
          <p:cNvSpPr txBox="1"/>
          <p:nvPr/>
        </p:nvSpPr>
        <p:spPr>
          <a:xfrm>
            <a:off x="2705100" y="4349324"/>
            <a:ext cx="3733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PRRI/Brookings Christian Nationalism Survey, 2023.</a:t>
            </a:r>
          </a:p>
        </p:txBody>
      </p:sp>
    </p:spTree>
    <p:extLst>
      <p:ext uri="{BB962C8B-B14F-4D97-AF65-F5344CB8AC3E}">
        <p14:creationId xmlns:p14="http://schemas.microsoft.com/office/powerpoint/2010/main" val="352882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 animBg="0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2D605-C94B-F244-BB6D-56A9560232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400" y="246333"/>
            <a:ext cx="8839200" cy="323835"/>
          </a:xfrm>
        </p:spPr>
        <p:txBody>
          <a:bodyPr/>
          <a:lstStyle/>
          <a:p>
            <a:r>
              <a:rPr lang="en-US" sz="1800" b="1" dirty="0"/>
              <a:t>The Evangelical Effect on Christian Nationalism Adherents, by Race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02A7C6A-6B25-4A49-92FD-34E223A702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532247"/>
              </p:ext>
            </p:extLst>
          </p:nvPr>
        </p:nvGraphicFramePr>
        <p:xfrm>
          <a:off x="304800" y="742950"/>
          <a:ext cx="8610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74E8861-5E99-0F4E-9AF8-C1A6D568A5E1}"/>
              </a:ext>
            </a:extLst>
          </p:cNvPr>
          <p:cNvSpPr txBox="1"/>
          <p:nvPr/>
        </p:nvSpPr>
        <p:spPr>
          <a:xfrm>
            <a:off x="2713510" y="4277439"/>
            <a:ext cx="3733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PRRI/Brookings Christian Nationalism Survey, 2023.</a:t>
            </a:r>
          </a:p>
        </p:txBody>
      </p:sp>
    </p:spTree>
    <p:extLst>
      <p:ext uri="{BB962C8B-B14F-4D97-AF65-F5344CB8AC3E}">
        <p14:creationId xmlns:p14="http://schemas.microsoft.com/office/powerpoint/2010/main" val="28949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 animBg="0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2D605-C94B-F244-BB6D-56A9560232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400" y="246333"/>
            <a:ext cx="8839200" cy="323835"/>
          </a:xfrm>
        </p:spPr>
        <p:txBody>
          <a:bodyPr/>
          <a:lstStyle/>
          <a:p>
            <a:r>
              <a:rPr lang="en-US" sz="1800" b="1" dirty="0"/>
              <a:t>Christian Nationalism Scale, by Party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97B55D2-A8A7-6A44-8301-2796EFD801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984700"/>
              </p:ext>
            </p:extLst>
          </p:nvPr>
        </p:nvGraphicFramePr>
        <p:xfrm>
          <a:off x="266700" y="742950"/>
          <a:ext cx="86487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A6CE9D4-3E5E-7D42-9C15-516AE3C08CF3}"/>
              </a:ext>
            </a:extLst>
          </p:cNvPr>
          <p:cNvSpPr txBox="1"/>
          <p:nvPr/>
        </p:nvSpPr>
        <p:spPr>
          <a:xfrm>
            <a:off x="2724150" y="4277439"/>
            <a:ext cx="3733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PRRI/Brookings Christian Nationalism Survey, 2023.</a:t>
            </a:r>
          </a:p>
        </p:txBody>
      </p:sp>
    </p:spTree>
    <p:extLst>
      <p:ext uri="{BB962C8B-B14F-4D97-AF65-F5344CB8AC3E}">
        <p14:creationId xmlns:p14="http://schemas.microsoft.com/office/powerpoint/2010/main" val="377736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 animBg="0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2D605-C94B-F244-BB6D-56A9560232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400" y="246333"/>
            <a:ext cx="8839200" cy="323835"/>
          </a:xfrm>
        </p:spPr>
        <p:txBody>
          <a:bodyPr/>
          <a:lstStyle/>
          <a:p>
            <a:r>
              <a:rPr lang="en-US" sz="1800" b="1" dirty="0"/>
              <a:t>Christian Nationalism Scale, by Media Trust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3A87009-4D97-E441-821A-1A193EA2F5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743780"/>
              </p:ext>
            </p:extLst>
          </p:nvPr>
        </p:nvGraphicFramePr>
        <p:xfrm>
          <a:off x="266700" y="742950"/>
          <a:ext cx="86487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401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 animBg="0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2D605-C94B-F244-BB6D-56A9560232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400" y="246333"/>
            <a:ext cx="8839200" cy="323835"/>
          </a:xfrm>
        </p:spPr>
        <p:txBody>
          <a:bodyPr/>
          <a:lstStyle/>
          <a:p>
            <a:r>
              <a:rPr lang="en-US" sz="1800" b="1" dirty="0"/>
              <a:t>Christian Nationalism Scale, by Demographic Groups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4B6F7AC-6739-144E-94E7-4253D07913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288408"/>
              </p:ext>
            </p:extLst>
          </p:nvPr>
        </p:nvGraphicFramePr>
        <p:xfrm>
          <a:off x="266700" y="742950"/>
          <a:ext cx="85725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22F9879-B809-BA4D-B7FC-D06C01C184E5}"/>
              </a:ext>
            </a:extLst>
          </p:cNvPr>
          <p:cNvSpPr txBox="1"/>
          <p:nvPr/>
        </p:nvSpPr>
        <p:spPr>
          <a:xfrm>
            <a:off x="2705100" y="4364376"/>
            <a:ext cx="3733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PRRI/Brookings Christian Nationalism Survey, 2023.</a:t>
            </a:r>
          </a:p>
        </p:txBody>
      </p:sp>
    </p:spTree>
    <p:extLst>
      <p:ext uri="{BB962C8B-B14F-4D97-AF65-F5344CB8AC3E}">
        <p14:creationId xmlns:p14="http://schemas.microsoft.com/office/powerpoint/2010/main" val="24618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" animBg="0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FC565-9169-0947-B878-09EC939F0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8950"/>
            <a:ext cx="8229600" cy="569976"/>
          </a:xfrm>
        </p:spPr>
        <p:txBody>
          <a:bodyPr/>
          <a:lstStyle/>
          <a:p>
            <a:r>
              <a:rPr lang="en-US" sz="2800" cap="small" dirty="0"/>
              <a:t>Five Correlates of Christian Nationalism</a:t>
            </a:r>
          </a:p>
        </p:txBody>
      </p:sp>
    </p:spTree>
    <p:extLst>
      <p:ext uri="{BB962C8B-B14F-4D97-AF65-F5344CB8AC3E}">
        <p14:creationId xmlns:p14="http://schemas.microsoft.com/office/powerpoint/2010/main" val="138532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2D605-C94B-F244-BB6D-56A9560232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400" y="246333"/>
            <a:ext cx="8839200" cy="323835"/>
          </a:xfrm>
        </p:spPr>
        <p:txBody>
          <a:bodyPr/>
          <a:lstStyle/>
          <a:p>
            <a:r>
              <a:rPr lang="en-US" sz="1800" b="1" dirty="0"/>
              <a:t>Christian Nationalism Adherents and Anti-Black Racism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4406D68-F4E8-E54A-82E3-3F8C20FB5B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99738"/>
              </p:ext>
            </p:extLst>
          </p:nvPr>
        </p:nvGraphicFramePr>
        <p:xfrm>
          <a:off x="304800" y="742950"/>
          <a:ext cx="8610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63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 animBg="0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2D605-C94B-F244-BB6D-56A9560232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400" y="246333"/>
            <a:ext cx="8839200" cy="323835"/>
          </a:xfrm>
        </p:spPr>
        <p:txBody>
          <a:bodyPr/>
          <a:lstStyle/>
          <a:p>
            <a:r>
              <a:rPr lang="en-US" sz="1800" b="1" dirty="0"/>
              <a:t>Christian Nationalism Adherents and Anti-Immigrant Views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34629BF-E835-4C45-B2FE-E92AFD3BB8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982380"/>
              </p:ext>
            </p:extLst>
          </p:nvPr>
        </p:nvGraphicFramePr>
        <p:xfrm>
          <a:off x="304800" y="742950"/>
          <a:ext cx="8534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679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 animBg="0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2D605-C94B-F244-BB6D-56A9560232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400" y="246333"/>
            <a:ext cx="8839200" cy="323835"/>
          </a:xfrm>
        </p:spPr>
        <p:txBody>
          <a:bodyPr/>
          <a:lstStyle/>
          <a:p>
            <a:r>
              <a:rPr lang="en-US" sz="1800" b="1" dirty="0"/>
              <a:t>Christian Nationalism Adherents and Anti-Muslim Views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576A916-84E4-6549-9124-2FD908AE95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580633"/>
              </p:ext>
            </p:extLst>
          </p:nvPr>
        </p:nvGraphicFramePr>
        <p:xfrm>
          <a:off x="304800" y="742950"/>
          <a:ext cx="8534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735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 animBg="0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338570-1722-C247-94C1-CDE128558B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4266" y="753230"/>
            <a:ext cx="8016621" cy="395212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Conducted November 21 – December 14, 2022, with responses from a representative sample of 6,212 American adults (ages 18 and up).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by PRRI and the Brookings Institution.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possible through the generous support of the Foundation to Promote Open Society, with additional support from the Carnegie Corporation of New York, the Wilbur &amp; Hilda Glenn Family Foundation and the Unitarian Universalist Veatch Program at Shelter Rock.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A87B5-410F-194E-8B2D-E1472B5C70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800" b="1" dirty="0"/>
              <a:t>Survey Methodology</a:t>
            </a:r>
          </a:p>
        </p:txBody>
      </p:sp>
    </p:spTree>
    <p:extLst>
      <p:ext uri="{BB962C8B-B14F-4D97-AF65-F5344CB8AC3E}">
        <p14:creationId xmlns:p14="http://schemas.microsoft.com/office/powerpoint/2010/main" val="27786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2D605-C94B-F244-BB6D-56A9560232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400" y="246333"/>
            <a:ext cx="8839200" cy="323835"/>
          </a:xfrm>
        </p:spPr>
        <p:txBody>
          <a:bodyPr/>
          <a:lstStyle/>
          <a:p>
            <a:r>
              <a:rPr lang="en-US" sz="1800" b="1" dirty="0"/>
              <a:t>Christian Nationalism Adherents </a:t>
            </a:r>
            <a:r>
              <a:rPr lang="en-US" sz="1800" b="1"/>
              <a:t>and Antisemitic </a:t>
            </a:r>
            <a:r>
              <a:rPr lang="en-US" sz="1800" b="1" dirty="0"/>
              <a:t>Views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D4B90EC-F1DB-D949-907C-5E99D82F1A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629361"/>
              </p:ext>
            </p:extLst>
          </p:nvPr>
        </p:nvGraphicFramePr>
        <p:xfrm>
          <a:off x="304800" y="742950"/>
          <a:ext cx="8534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368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 animBg="0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2D605-C94B-F244-BB6D-56A9560232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400" y="246333"/>
            <a:ext cx="8839200" cy="323835"/>
          </a:xfrm>
        </p:spPr>
        <p:txBody>
          <a:bodyPr/>
          <a:lstStyle/>
          <a:p>
            <a:r>
              <a:rPr lang="en-US" sz="1800" b="1" dirty="0"/>
              <a:t>Christian Nationalism Adherents and Patriarchal Gender Roles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70C340B-BEBB-B948-B8B2-D5E45AE5A4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426276"/>
              </p:ext>
            </p:extLst>
          </p:nvPr>
        </p:nvGraphicFramePr>
        <p:xfrm>
          <a:off x="304800" y="742950"/>
          <a:ext cx="8610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541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 animBg="0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FC565-9169-0947-B878-09EC939F0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8950"/>
            <a:ext cx="8229600" cy="569976"/>
          </a:xfrm>
        </p:spPr>
        <p:txBody>
          <a:bodyPr/>
          <a:lstStyle/>
          <a:p>
            <a:r>
              <a:rPr lang="en-US" sz="2800" cap="small" dirty="0"/>
              <a:t>Whiteness and Christian Nationalism</a:t>
            </a:r>
          </a:p>
        </p:txBody>
      </p:sp>
    </p:spTree>
    <p:extLst>
      <p:ext uri="{BB962C8B-B14F-4D97-AF65-F5344CB8AC3E}">
        <p14:creationId xmlns:p14="http://schemas.microsoft.com/office/powerpoint/2010/main" val="36312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2D605-C94B-F244-BB6D-56A9560232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400" y="246333"/>
            <a:ext cx="8839200" cy="323835"/>
          </a:xfrm>
        </p:spPr>
        <p:txBody>
          <a:bodyPr/>
          <a:lstStyle/>
          <a:p>
            <a:r>
              <a:rPr lang="en-US" sz="1800" b="1" dirty="0"/>
              <a:t>America as a Promised Land for European Christians?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BFC2BB5-7CB1-014E-984E-4A1987BB0E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992690"/>
              </p:ext>
            </p:extLst>
          </p:nvPr>
        </p:nvGraphicFramePr>
        <p:xfrm>
          <a:off x="228600" y="742950"/>
          <a:ext cx="8686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96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 animBg="0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2D605-C94B-F244-BB6D-56A9560232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400" y="246333"/>
            <a:ext cx="8839200" cy="323835"/>
          </a:xfrm>
        </p:spPr>
        <p:txBody>
          <a:bodyPr/>
          <a:lstStyle/>
          <a:p>
            <a:r>
              <a:rPr lang="en-US" sz="1800" b="1" dirty="0"/>
              <a:t>A List Experiment: Defending a White Christian America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2F609D1A-FFD4-BB7A-AB4B-A29E444CC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203663"/>
              </p:ext>
            </p:extLst>
          </p:nvPr>
        </p:nvGraphicFramePr>
        <p:xfrm>
          <a:off x="609600" y="743584"/>
          <a:ext cx="8001000" cy="380227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071668981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3951835920"/>
                    </a:ext>
                  </a:extLst>
                </a:gridCol>
              </a:tblGrid>
              <a:tr h="6535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Assignment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Statement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8288498"/>
                  </a:ext>
                </a:extLst>
              </a:tr>
              <a:tr h="74151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United States is a melting-pot country of different backgrounds, races, and ethnicities, and I am proud to be part of it.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3640649"/>
                  </a:ext>
                </a:extLst>
              </a:tr>
              <a:tr h="74151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United States is the best place to live in the world,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and I could not imagine living anywhere else.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2659507"/>
                  </a:ext>
                </a:extLst>
              </a:tr>
              <a:tr h="92421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United States is the most powerful country in the world,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and I feel safer living here than anywhere else.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4772216"/>
                  </a:ext>
                </a:extLst>
              </a:tr>
              <a:tr h="74151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United States is a white Christian nation,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and I am willing to fight to keep it that way.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208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075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9D2C77-F330-A60E-C94F-1FE1A53AC3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Comparison of List Experiment and Christian Nationalism Scale</a:t>
            </a:r>
          </a:p>
        </p:txBody>
      </p:sp>
      <p:graphicFrame>
        <p:nvGraphicFramePr>
          <p:cNvPr id="7" name="Picture Placeholder 3">
            <a:extLst>
              <a:ext uri="{FF2B5EF4-FFF2-40B4-BE49-F238E27FC236}">
                <a16:creationId xmlns:a16="http://schemas.microsoft.com/office/drawing/2014/main" id="{C9BD6E36-4F70-9D23-3734-763A1F699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309397"/>
              </p:ext>
            </p:extLst>
          </p:nvPr>
        </p:nvGraphicFramePr>
        <p:xfrm>
          <a:off x="304799" y="742950"/>
          <a:ext cx="8610601" cy="388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258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El" animBg="0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FC565-9169-0947-B878-09EC939F0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8950"/>
            <a:ext cx="8229600" cy="569976"/>
          </a:xfrm>
        </p:spPr>
        <p:txBody>
          <a:bodyPr/>
          <a:lstStyle/>
          <a:p>
            <a:r>
              <a:rPr lang="en-US" sz="2800" cap="small" dirty="0"/>
              <a:t>Violence and Christian Nationalism</a:t>
            </a:r>
          </a:p>
        </p:txBody>
      </p:sp>
    </p:spTree>
    <p:extLst>
      <p:ext uri="{BB962C8B-B14F-4D97-AF65-F5344CB8AC3E}">
        <p14:creationId xmlns:p14="http://schemas.microsoft.com/office/powerpoint/2010/main" val="18696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2D605-C94B-F244-BB6D-56A9560232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400" y="246333"/>
            <a:ext cx="8839200" cy="323835"/>
          </a:xfrm>
        </p:spPr>
        <p:txBody>
          <a:bodyPr/>
          <a:lstStyle/>
          <a:p>
            <a:r>
              <a:rPr lang="en-US" sz="1800" b="1" dirty="0"/>
              <a:t>Measures of Individual Violence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089B8B2-9593-F046-8EAA-9A29344C73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714360"/>
              </p:ext>
            </p:extLst>
          </p:nvPr>
        </p:nvGraphicFramePr>
        <p:xfrm>
          <a:off x="304800" y="742950"/>
          <a:ext cx="8610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117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 animBg="0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2D605-C94B-F244-BB6D-56A9560232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400" y="246333"/>
            <a:ext cx="8839200" cy="323835"/>
          </a:xfrm>
        </p:spPr>
        <p:txBody>
          <a:bodyPr/>
          <a:lstStyle/>
          <a:p>
            <a:r>
              <a:rPr lang="en-US" sz="1800" b="1" dirty="0"/>
              <a:t>Support for Political Violence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C390E4F-8AA0-F74E-821C-BBA03DC411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057866"/>
              </p:ext>
            </p:extLst>
          </p:nvPr>
        </p:nvGraphicFramePr>
        <p:xfrm>
          <a:off x="304800" y="742950"/>
          <a:ext cx="8534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107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 animBg="0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F1609B-845B-ED47-B0E6-A280038C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1D6AA2-56CF-D54B-A15D-8DDA83D5E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25" y="-6158"/>
            <a:ext cx="9147425" cy="520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FC565-9169-0947-B878-09EC939F0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8950"/>
            <a:ext cx="8229600" cy="569976"/>
          </a:xfrm>
        </p:spPr>
        <p:txBody>
          <a:bodyPr/>
          <a:lstStyle/>
          <a:p>
            <a:r>
              <a:rPr lang="en-US" sz="2800" cap="small" dirty="0"/>
              <a:t>The Christian Nationalism Scale</a:t>
            </a:r>
          </a:p>
        </p:txBody>
      </p:sp>
    </p:spTree>
    <p:extLst>
      <p:ext uri="{BB962C8B-B14F-4D97-AF65-F5344CB8AC3E}">
        <p14:creationId xmlns:p14="http://schemas.microsoft.com/office/powerpoint/2010/main" val="347264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2D605-C94B-F244-BB6D-56A9560232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400" y="246333"/>
            <a:ext cx="8839200" cy="323835"/>
          </a:xfrm>
        </p:spPr>
        <p:txBody>
          <a:bodyPr/>
          <a:lstStyle/>
          <a:p>
            <a:r>
              <a:rPr lang="en-US" sz="1800" b="1" dirty="0"/>
              <a:t>Views of Local vs. US Capitol Police, by Christian Nationalism Scale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15B4B01-2693-EC4B-A3C3-3706582DC1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746947"/>
              </p:ext>
            </p:extLst>
          </p:nvPr>
        </p:nvGraphicFramePr>
        <p:xfrm>
          <a:off x="304800" y="742950"/>
          <a:ext cx="8610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564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A87B5-410F-194E-8B2D-E1472B5C70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800" b="1" dirty="0"/>
              <a:t>Statements Constituting the Christian Nationalism Scale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30F125B-651E-3CD4-AF74-18DB20C9D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325927"/>
              </p:ext>
            </p:extLst>
          </p:nvPr>
        </p:nvGraphicFramePr>
        <p:xfrm>
          <a:off x="574265" y="819150"/>
          <a:ext cx="8012290" cy="37338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758192">
                  <a:extLst>
                    <a:ext uri="{9D8B030D-6E8A-4147-A177-3AD203B41FA5}">
                      <a16:colId xmlns:a16="http://schemas.microsoft.com/office/drawing/2014/main" val="2975514323"/>
                    </a:ext>
                  </a:extLst>
                </a:gridCol>
                <a:gridCol w="1254098">
                  <a:extLst>
                    <a:ext uri="{9D8B030D-6E8A-4147-A177-3AD203B41FA5}">
                      <a16:colId xmlns:a16="http://schemas.microsoft.com/office/drawing/2014/main" val="1245338127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who agree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82337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God has called Christians to exercise dominion over all areas of American society.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3101406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U.S. government should declare America a Christian nation.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118777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Being Christian is an important part of being truly American.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009038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U.S. moves away from our Christian foundations, we will not have a country anymore.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1301894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U.S. laws should be based on Christian values.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0107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40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2D605-C94B-F244-BB6D-56A9560232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133351"/>
            <a:ext cx="9144000" cy="436818"/>
          </a:xfrm>
        </p:spPr>
        <p:txBody>
          <a:bodyPr/>
          <a:lstStyle/>
          <a:p>
            <a:r>
              <a:rPr lang="en-US" sz="1800" b="1" dirty="0"/>
              <a:t>Four Christian Nationalism Groups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74A723D-C2BF-3246-8FDE-CB958E82C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435444"/>
              </p:ext>
            </p:extLst>
          </p:nvPr>
        </p:nvGraphicFramePr>
        <p:xfrm>
          <a:off x="609600" y="743584"/>
          <a:ext cx="7924802" cy="380227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85901">
                  <a:extLst>
                    <a:ext uri="{9D8B030D-6E8A-4147-A177-3AD203B41FA5}">
                      <a16:colId xmlns:a16="http://schemas.microsoft.com/office/drawing/2014/main" val="3071668981"/>
                    </a:ext>
                  </a:extLst>
                </a:gridCol>
                <a:gridCol w="4746224">
                  <a:extLst>
                    <a:ext uri="{9D8B030D-6E8A-4147-A177-3AD203B41FA5}">
                      <a16:colId xmlns:a16="http://schemas.microsoft.com/office/drawing/2014/main" val="3951835920"/>
                    </a:ext>
                  </a:extLst>
                </a:gridCol>
                <a:gridCol w="1692677">
                  <a:extLst>
                    <a:ext uri="{9D8B030D-6E8A-4147-A177-3AD203B41FA5}">
                      <a16:colId xmlns:a16="http://schemas.microsoft.com/office/drawing/2014/main" val="3126013849"/>
                    </a:ext>
                  </a:extLst>
                </a:gridCol>
              </a:tblGrid>
              <a:tr h="6535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Orientation to Scale Questions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Scale Score Range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8288498"/>
                  </a:ext>
                </a:extLst>
              </a:tr>
              <a:tr h="74151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Adherents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Overwhelmingly agree or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completely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agree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0.75-1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3640649"/>
                  </a:ext>
                </a:extLst>
              </a:tr>
              <a:tr h="74151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Sympathizers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Agree,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less likely than adherents to </a:t>
                      </a:r>
                      <a:r>
                        <a:rPr lang="en-US" sz="15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completely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agree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0.5-0.74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2659507"/>
                  </a:ext>
                </a:extLst>
              </a:tr>
              <a:tr h="92421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Skeptics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Disagree,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less likely than rejecters to </a:t>
                      </a:r>
                      <a:r>
                        <a:rPr lang="en-US" sz="15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completely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disagree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0.01-0.49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4772216"/>
                  </a:ext>
                </a:extLst>
              </a:tr>
              <a:tr h="74151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Completely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disagree with all 5 questions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208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10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5AC83A-4B70-118D-4ABC-1D10298E40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The Christian Nationalism Scale</a:t>
            </a:r>
          </a:p>
        </p:txBody>
      </p:sp>
      <p:graphicFrame>
        <p:nvGraphicFramePr>
          <p:cNvPr id="4" name="Picture Placeholder 3">
            <a:extLst>
              <a:ext uri="{FF2B5EF4-FFF2-40B4-BE49-F238E27FC236}">
                <a16:creationId xmlns:a16="http://schemas.microsoft.com/office/drawing/2014/main" id="{9D1BC25E-17B4-1A32-F5AA-ACCF4C866633}"/>
              </a:ext>
            </a:extLst>
          </p:cNvPr>
          <p:cNvGraphicFramePr>
            <a:graphicFrameLocks noGrp="1"/>
          </p:cNvGraphicFramePr>
          <p:nvPr>
            <p:ph type="pic" sz="quarter" idx="43"/>
            <p:extLst>
              <p:ext uri="{D42A27DB-BD31-4B8C-83A1-F6EECF244321}">
                <p14:modId xmlns:p14="http://schemas.microsoft.com/office/powerpoint/2010/main" val="2695592495"/>
              </p:ext>
            </p:extLst>
          </p:nvPr>
        </p:nvGraphicFramePr>
        <p:xfrm>
          <a:off x="574265" y="742950"/>
          <a:ext cx="801229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B1E4138-20F7-906A-97E7-35F3D739C6D5}"/>
              </a:ext>
            </a:extLst>
          </p:cNvPr>
          <p:cNvSpPr txBox="1"/>
          <p:nvPr/>
        </p:nvSpPr>
        <p:spPr>
          <a:xfrm>
            <a:off x="2713510" y="4277439"/>
            <a:ext cx="37338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Source: PRRI/Brookings Christian Nationalism Survey, 2023.</a:t>
            </a:r>
          </a:p>
        </p:txBody>
      </p:sp>
    </p:spTree>
    <p:extLst>
      <p:ext uri="{BB962C8B-B14F-4D97-AF65-F5344CB8AC3E}">
        <p14:creationId xmlns:p14="http://schemas.microsoft.com/office/powerpoint/2010/main" val="232854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2D605-C94B-F244-BB6D-56A9560232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400" y="246333"/>
            <a:ext cx="8839200" cy="323835"/>
          </a:xfrm>
        </p:spPr>
        <p:txBody>
          <a:bodyPr/>
          <a:lstStyle/>
          <a:p>
            <a:r>
              <a:rPr lang="en-US" sz="1800" b="1" dirty="0"/>
              <a:t>Preferences for Religious Diversity or Christian Homogeneity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9A297E1-D381-7E46-94F9-47DDF38481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236769"/>
              </p:ext>
            </p:extLst>
          </p:nvPr>
        </p:nvGraphicFramePr>
        <p:xfrm>
          <a:off x="304800" y="742949"/>
          <a:ext cx="8534400" cy="3886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37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 animBg="0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2D605-C94B-F244-BB6D-56A9560232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400" y="246333"/>
            <a:ext cx="8839200" cy="323835"/>
          </a:xfrm>
        </p:spPr>
        <p:txBody>
          <a:bodyPr/>
          <a:lstStyle/>
          <a:p>
            <a:r>
              <a:rPr lang="en-US" sz="1800" b="1" dirty="0"/>
              <a:t>Impressions of the Term “Christian Nationalism”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3E114F8-3C77-1E41-BCDA-427B8FDA23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794484"/>
              </p:ext>
            </p:extLst>
          </p:nvPr>
        </p:nvGraphicFramePr>
        <p:xfrm>
          <a:off x="228600" y="742950"/>
          <a:ext cx="86487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836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 animBg="0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FC565-9169-0947-B878-09EC939F0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8950"/>
            <a:ext cx="8229600" cy="569976"/>
          </a:xfrm>
        </p:spPr>
        <p:txBody>
          <a:bodyPr/>
          <a:lstStyle/>
          <a:p>
            <a:r>
              <a:rPr lang="en-US" sz="2800" cap="small" dirty="0"/>
              <a:t>Who Are Christian Nationalism Adherents?</a:t>
            </a:r>
          </a:p>
        </p:txBody>
      </p:sp>
    </p:spTree>
    <p:extLst>
      <p:ext uri="{BB962C8B-B14F-4D97-AF65-F5344CB8AC3E}">
        <p14:creationId xmlns:p14="http://schemas.microsoft.com/office/powerpoint/2010/main" val="3976649667"/>
      </p:ext>
    </p:extLst>
  </p:cSld>
  <p:clrMapOvr>
    <a:masterClrMapping/>
  </p:clrMapOvr>
</p:sld>
</file>

<file path=ppt/theme/theme1.xml><?xml version="1.0" encoding="utf-8"?>
<a:theme xmlns:a="http://schemas.openxmlformats.org/drawingml/2006/main" name="prri">
  <a:themeElements>
    <a:clrScheme name="Custom 2">
      <a:dk1>
        <a:srgbClr val="101821"/>
      </a:dk1>
      <a:lt1>
        <a:sysClr val="window" lastClr="FFFFFF"/>
      </a:lt1>
      <a:dk2>
        <a:srgbClr val="182C4D"/>
      </a:dk2>
      <a:lt2>
        <a:srgbClr val="F6F8F7"/>
      </a:lt2>
      <a:accent1>
        <a:srgbClr val="4D89BC"/>
      </a:accent1>
      <a:accent2>
        <a:srgbClr val="89A2BA"/>
      </a:accent2>
      <a:accent3>
        <a:srgbClr val="4D89BC"/>
      </a:accent3>
      <a:accent4>
        <a:srgbClr val="DF675E"/>
      </a:accent4>
      <a:accent5>
        <a:srgbClr val="1F9A78"/>
      </a:accent5>
      <a:accent6>
        <a:srgbClr val="E59822"/>
      </a:accent6>
      <a:hlink>
        <a:srgbClr val="346DA8"/>
      </a:hlink>
      <a:folHlink>
        <a:srgbClr val="346DA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alpha val="87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prri.thmx</Template>
  <TotalTime>42295</TotalTime>
  <Words>869</Words>
  <Application>Microsoft Macintosh PowerPoint</Application>
  <PresentationFormat>On-screen Show (16:9)</PresentationFormat>
  <Paragraphs>138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Lato Regular</vt:lpstr>
      <vt:lpstr>Open Sans</vt:lpstr>
      <vt:lpstr>prri</vt:lpstr>
      <vt:lpstr>PowerPoint Presentation</vt:lpstr>
      <vt:lpstr>PowerPoint Presentation</vt:lpstr>
      <vt:lpstr>The Christian Nationalism Scale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Are Christian Nationalism Adherents?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Five Correlates of Christian Nationalism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Whiteness and Christian Nationalism</vt:lpstr>
      <vt:lpstr>PowerPoint Presentation</vt:lpstr>
      <vt:lpstr>PowerPoint Presentation</vt:lpstr>
      <vt:lpstr>PowerPoint Presentation</vt:lpstr>
      <vt:lpstr>Violence and Christian Nationalism</vt:lpstr>
      <vt:lpstr>PowerPoint Presentation</vt:lpstr>
      <vt:lpstr>PowerPoint Presentation</vt:lpstr>
      <vt:lpstr>PowerPoint Presentation</vt:lpstr>
      <vt:lpstr>PowerPoint Presentation</vt:lpstr>
    </vt:vector>
  </TitlesOfParts>
  <Company>oulo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timothy duffy</dc:creator>
  <cp:lastModifiedBy>Robert Jones</cp:lastModifiedBy>
  <cp:revision>659</cp:revision>
  <cp:lastPrinted>2020-11-19T16:45:19Z</cp:lastPrinted>
  <dcterms:created xsi:type="dcterms:W3CDTF">2016-06-15T01:13:53Z</dcterms:created>
  <dcterms:modified xsi:type="dcterms:W3CDTF">2023-02-06T23:12:22Z</dcterms:modified>
</cp:coreProperties>
</file>