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73" r:id="rId3"/>
    <p:sldId id="435" r:id="rId4"/>
    <p:sldId id="436" r:id="rId5"/>
    <p:sldId id="438" r:id="rId6"/>
    <p:sldId id="439" r:id="rId7"/>
    <p:sldId id="457" r:id="rId8"/>
    <p:sldId id="464" r:id="rId9"/>
    <p:sldId id="463" r:id="rId10"/>
    <p:sldId id="440" r:id="rId11"/>
    <p:sldId id="441" r:id="rId12"/>
    <p:sldId id="442" r:id="rId13"/>
    <p:sldId id="443" r:id="rId14"/>
    <p:sldId id="465" r:id="rId15"/>
    <p:sldId id="445" r:id="rId16"/>
    <p:sldId id="446" r:id="rId17"/>
    <p:sldId id="447" r:id="rId18"/>
    <p:sldId id="448" r:id="rId19"/>
    <p:sldId id="449" r:id="rId20"/>
    <p:sldId id="450" r:id="rId21"/>
    <p:sldId id="452" r:id="rId22"/>
    <p:sldId id="453" r:id="rId23"/>
    <p:sldId id="454" r:id="rId24"/>
    <p:sldId id="455" r:id="rId25"/>
    <p:sldId id="456" r:id="rId26"/>
    <p:sldId id="460" r:id="rId27"/>
    <p:sldId id="451" r:id="rId28"/>
    <p:sldId id="458" r:id="rId29"/>
    <p:sldId id="437"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1C3"/>
    <a:srgbClr val="B3D257"/>
    <a:srgbClr val="C00002"/>
    <a:srgbClr val="ED7D30"/>
    <a:srgbClr val="767172"/>
    <a:srgbClr val="8CB8D2"/>
    <a:srgbClr val="A5A5A5"/>
    <a:srgbClr val="4472C4"/>
    <a:srgbClr val="D9E29D"/>
    <a:srgbClr val="FF7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53" autoAdjust="0"/>
    <p:restoredTop sz="83099"/>
  </p:normalViewPr>
  <p:slideViewPr>
    <p:cSldViewPr snapToObjects="1">
      <p:cViewPr varScale="1">
        <p:scale>
          <a:sx n="84" d="100"/>
          <a:sy n="84" d="100"/>
        </p:scale>
        <p:origin x="192" y="1008"/>
      </p:cViewPr>
      <p:guideLst>
        <p:guide orient="horz" pos="2868"/>
        <p:guide pos="2880"/>
      </p:guideLst>
    </p:cSldViewPr>
  </p:slideViewPr>
  <p:outlineViewPr>
    <p:cViewPr>
      <p:scale>
        <a:sx n="33" d="100"/>
        <a:sy n="33" d="100"/>
      </p:scale>
      <p:origin x="0" y="-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robertjones/PRRI%20Dropbox/Robert%20Jones/Surveys/2022%20Surveys/10%20AVS/08%20Presentation/Presentation%20Data%20V6%20rpj.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robertjones/PRRI%20Dropbox/Robert%20Jones/Surveys/2022%20Surveys/10%20AVS/08%20Presentation/Presentation%20Data%20V6%20rpj.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obertjones/PRRI%20Dropbox/Robert%20Jones/Surveys/2022%20Surveys/10%20AVS/08%20Presentation/Presentation%20Data%20V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Users/ianhuff/PRRI%20Dropbox/Ian%20Huff/Surveys/2022%20Surveys/10%20AVS/08%20Presentation/Presentation%20Data%20V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14563445056097E-2"/>
          <c:y val="0.1883729510226316"/>
          <c:w val="0.9225369063380352"/>
          <c:h val="0.7479775169613232"/>
        </c:manualLayout>
      </c:layout>
      <c:barChart>
        <c:barDir val="bar"/>
        <c:grouping val="stacked"/>
        <c:varyColors val="0"/>
        <c:ser>
          <c:idx val="0"/>
          <c:order val="0"/>
          <c:tx>
            <c:strRef>
              <c:f>'fig 1.1'!$B$7</c:f>
              <c:strCache>
                <c:ptCount val="1"/>
                <c:pt idx="0">
                  <c:v>Left padding</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D562-FB43-833C-43CFACA837C5}"/>
              </c:ext>
            </c:extLst>
          </c:dPt>
          <c:dPt>
            <c:idx val="1"/>
            <c:invertIfNegative val="0"/>
            <c:bubble3D val="0"/>
            <c:spPr>
              <a:noFill/>
              <a:ln>
                <a:noFill/>
              </a:ln>
              <a:effectLst/>
            </c:spPr>
            <c:extLst>
              <c:ext xmlns:c16="http://schemas.microsoft.com/office/drawing/2014/chart" uri="{C3380CC4-5D6E-409C-BE32-E72D297353CC}">
                <c16:uniqueId val="{00000003-D562-FB43-833C-43CFACA837C5}"/>
              </c:ext>
            </c:extLst>
          </c:dPt>
          <c:dPt>
            <c:idx val="2"/>
            <c:invertIfNegative val="0"/>
            <c:bubble3D val="0"/>
            <c:spPr>
              <a:noFill/>
              <a:ln>
                <a:noFill/>
              </a:ln>
              <a:effectLst/>
            </c:spPr>
            <c:extLst>
              <c:ext xmlns:c16="http://schemas.microsoft.com/office/drawing/2014/chart" uri="{C3380CC4-5D6E-409C-BE32-E72D297353CC}">
                <c16:uniqueId val="{00000005-D562-FB43-833C-43CFACA837C5}"/>
              </c:ext>
            </c:extLst>
          </c:dPt>
          <c:dPt>
            <c:idx val="3"/>
            <c:invertIfNegative val="0"/>
            <c:bubble3D val="0"/>
            <c:spPr>
              <a:noFill/>
              <a:ln>
                <a:noFill/>
              </a:ln>
              <a:effectLst/>
            </c:spPr>
            <c:extLst>
              <c:ext xmlns:c16="http://schemas.microsoft.com/office/drawing/2014/chart" uri="{C3380CC4-5D6E-409C-BE32-E72D297353CC}">
                <c16:uniqueId val="{00000007-D562-FB43-833C-43CFACA837C5}"/>
              </c:ext>
            </c:extLst>
          </c:dPt>
          <c:dPt>
            <c:idx val="4"/>
            <c:invertIfNegative val="0"/>
            <c:bubble3D val="0"/>
            <c:spPr>
              <a:noFill/>
              <a:ln>
                <a:noFill/>
              </a:ln>
              <a:effectLst/>
            </c:spPr>
            <c:extLst>
              <c:ext xmlns:c16="http://schemas.microsoft.com/office/drawing/2014/chart" uri="{C3380CC4-5D6E-409C-BE32-E72D297353CC}">
                <c16:uniqueId val="{00000009-D562-FB43-833C-43CFACA837C5}"/>
              </c:ext>
            </c:extLst>
          </c:dPt>
          <c:dPt>
            <c:idx val="6"/>
            <c:invertIfNegative val="0"/>
            <c:bubble3D val="0"/>
            <c:spPr>
              <a:noFill/>
              <a:ln>
                <a:noFill/>
              </a:ln>
              <a:effectLst/>
            </c:spPr>
            <c:extLst>
              <c:ext xmlns:c16="http://schemas.microsoft.com/office/drawing/2014/chart" uri="{C3380CC4-5D6E-409C-BE32-E72D297353CC}">
                <c16:uniqueId val="{0000000B-D562-FB43-833C-43CFACA837C5}"/>
              </c:ext>
            </c:extLst>
          </c:dPt>
          <c:dPt>
            <c:idx val="8"/>
            <c:invertIfNegative val="0"/>
            <c:bubble3D val="0"/>
            <c:spPr>
              <a:noFill/>
              <a:ln>
                <a:noFill/>
              </a:ln>
              <a:effectLst/>
            </c:spPr>
            <c:extLst>
              <c:ext xmlns:c16="http://schemas.microsoft.com/office/drawing/2014/chart" uri="{C3380CC4-5D6E-409C-BE32-E72D297353CC}">
                <c16:uniqueId val="{0000000D-D562-FB43-833C-43CFACA837C5}"/>
              </c:ext>
            </c:extLst>
          </c:dPt>
          <c:dPt>
            <c:idx val="9"/>
            <c:invertIfNegative val="0"/>
            <c:bubble3D val="0"/>
            <c:spPr>
              <a:noFill/>
              <a:ln>
                <a:noFill/>
              </a:ln>
              <a:effectLst/>
            </c:spPr>
            <c:extLst>
              <c:ext xmlns:c16="http://schemas.microsoft.com/office/drawing/2014/chart" uri="{C3380CC4-5D6E-409C-BE32-E72D297353CC}">
                <c16:uniqueId val="{0000000F-D562-FB43-833C-43CFACA837C5}"/>
              </c:ext>
            </c:extLst>
          </c:dPt>
          <c:dLbls>
            <c:delete val="1"/>
          </c:dLbls>
          <c:cat>
            <c:strRef>
              <c:f>'fig 1.1'!$A$8:$A$21</c:f>
              <c:strCache>
                <c:ptCount val="14"/>
                <c:pt idx="0">
                  <c:v>All Americans</c:v>
                </c:pt>
                <c:pt idx="2">
                  <c:v>Republican</c:v>
                </c:pt>
                <c:pt idx="3">
                  <c:v>Independent</c:v>
                </c:pt>
                <c:pt idx="4">
                  <c:v>Democrat</c:v>
                </c:pt>
                <c:pt idx="6">
                  <c:v>White evangelical Protestant</c:v>
                </c:pt>
                <c:pt idx="7">
                  <c:v>White Catholic</c:v>
                </c:pt>
                <c:pt idx="8">
                  <c:v>White mainline Protestant</c:v>
                </c:pt>
                <c:pt idx="9">
                  <c:v>Other Christian</c:v>
                </c:pt>
                <c:pt idx="10">
                  <c:v>Religiously unaffiliated</c:v>
                </c:pt>
                <c:pt idx="11">
                  <c:v>Non-Christian religion</c:v>
                </c:pt>
                <c:pt idx="12">
                  <c:v>Hispanic Catholic</c:v>
                </c:pt>
                <c:pt idx="13">
                  <c:v>Black Protestant</c:v>
                </c:pt>
              </c:strCache>
            </c:strRef>
          </c:cat>
          <c:val>
            <c:numRef>
              <c:f>'fig 1.1'!$B$8:$B$21</c:f>
              <c:numCache>
                <c:formatCode>General</c:formatCode>
                <c:ptCount val="14"/>
                <c:pt idx="0">
                  <c:v>26</c:v>
                </c:pt>
                <c:pt idx="2">
                  <c:v>7</c:v>
                </c:pt>
                <c:pt idx="3">
                  <c:v>24</c:v>
                </c:pt>
                <c:pt idx="4">
                  <c:v>47</c:v>
                </c:pt>
                <c:pt idx="6">
                  <c:v>7</c:v>
                </c:pt>
                <c:pt idx="7">
                  <c:v>19</c:v>
                </c:pt>
                <c:pt idx="8">
                  <c:v>24</c:v>
                </c:pt>
                <c:pt idx="9">
                  <c:v>25</c:v>
                </c:pt>
                <c:pt idx="10">
                  <c:v>28</c:v>
                </c:pt>
                <c:pt idx="11">
                  <c:v>35</c:v>
                </c:pt>
                <c:pt idx="12">
                  <c:v>40</c:v>
                </c:pt>
                <c:pt idx="13">
                  <c:v>41</c:v>
                </c:pt>
              </c:numCache>
            </c:numRef>
          </c:val>
          <c:extLst>
            <c:ext xmlns:c16="http://schemas.microsoft.com/office/drawing/2014/chart" uri="{C3380CC4-5D6E-409C-BE32-E72D297353CC}">
              <c16:uniqueId val="{00000010-D562-FB43-833C-43CFACA837C5}"/>
            </c:ext>
          </c:extLst>
        </c:ser>
        <c:ser>
          <c:idx val="1"/>
          <c:order val="1"/>
          <c:tx>
            <c:strRef>
              <c:f>'fig 1.1'!$C$7</c:f>
              <c:strCache>
                <c:ptCount val="1"/>
                <c:pt idx="0">
                  <c:v>Things in this country are going in the wrong direction</c:v>
                </c:pt>
              </c:strCache>
            </c:strRef>
          </c:tx>
          <c:spPr>
            <a:solidFill>
              <a:srgbClr val="4472C4"/>
            </a:solidFill>
            <a:ln>
              <a:noFill/>
            </a:ln>
            <a:effectLst/>
          </c:spPr>
          <c:invertIfNegative val="0"/>
          <c:dPt>
            <c:idx val="0"/>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10-F0E4-B348-83CA-27C933552E27}"/>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0-F0E4-B348-83CA-27C933552E27}"/>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1.1'!$A$8:$A$21</c:f>
              <c:strCache>
                <c:ptCount val="14"/>
                <c:pt idx="0">
                  <c:v>All Americans</c:v>
                </c:pt>
                <c:pt idx="2">
                  <c:v>Republican</c:v>
                </c:pt>
                <c:pt idx="3">
                  <c:v>Independent</c:v>
                </c:pt>
                <c:pt idx="4">
                  <c:v>Democrat</c:v>
                </c:pt>
                <c:pt idx="6">
                  <c:v>White evangelical Protestant</c:v>
                </c:pt>
                <c:pt idx="7">
                  <c:v>White Catholic</c:v>
                </c:pt>
                <c:pt idx="8">
                  <c:v>White mainline Protestant</c:v>
                </c:pt>
                <c:pt idx="9">
                  <c:v>Other Christian</c:v>
                </c:pt>
                <c:pt idx="10">
                  <c:v>Religiously unaffiliated</c:v>
                </c:pt>
                <c:pt idx="11">
                  <c:v>Non-Christian religion</c:v>
                </c:pt>
                <c:pt idx="12">
                  <c:v>Hispanic Catholic</c:v>
                </c:pt>
                <c:pt idx="13">
                  <c:v>Black Protestant</c:v>
                </c:pt>
              </c:strCache>
            </c:strRef>
          </c:cat>
          <c:val>
            <c:numRef>
              <c:f>'fig 1.1'!$C$8:$C$21</c:f>
              <c:numCache>
                <c:formatCode>General</c:formatCode>
                <c:ptCount val="14"/>
                <c:pt idx="0">
                  <c:v>74</c:v>
                </c:pt>
                <c:pt idx="2">
                  <c:v>93</c:v>
                </c:pt>
                <c:pt idx="3">
                  <c:v>76</c:v>
                </c:pt>
                <c:pt idx="4">
                  <c:v>53</c:v>
                </c:pt>
                <c:pt idx="6">
                  <c:v>93</c:v>
                </c:pt>
                <c:pt idx="7">
                  <c:v>81</c:v>
                </c:pt>
                <c:pt idx="8">
                  <c:v>76</c:v>
                </c:pt>
                <c:pt idx="9">
                  <c:v>75</c:v>
                </c:pt>
                <c:pt idx="10">
                  <c:v>72</c:v>
                </c:pt>
                <c:pt idx="11">
                  <c:v>65</c:v>
                </c:pt>
                <c:pt idx="12">
                  <c:v>60</c:v>
                </c:pt>
                <c:pt idx="13">
                  <c:v>59</c:v>
                </c:pt>
              </c:numCache>
            </c:numRef>
          </c:val>
          <c:extLst>
            <c:ext xmlns:c16="http://schemas.microsoft.com/office/drawing/2014/chart" uri="{C3380CC4-5D6E-409C-BE32-E72D297353CC}">
              <c16:uniqueId val="{00000011-D562-FB43-833C-43CFACA837C5}"/>
            </c:ext>
          </c:extLst>
        </c:ser>
        <c:ser>
          <c:idx val="2"/>
          <c:order val="2"/>
          <c:tx>
            <c:strRef>
              <c:f>'fig 1.1'!$D$7</c:f>
              <c:strCache>
                <c:ptCount val="1"/>
                <c:pt idx="0">
                  <c:v>gap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1.1'!$A$8:$A$21</c:f>
              <c:strCache>
                <c:ptCount val="14"/>
                <c:pt idx="0">
                  <c:v>All Americans</c:v>
                </c:pt>
                <c:pt idx="2">
                  <c:v>Republican</c:v>
                </c:pt>
                <c:pt idx="3">
                  <c:v>Independent</c:v>
                </c:pt>
                <c:pt idx="4">
                  <c:v>Democrat</c:v>
                </c:pt>
                <c:pt idx="6">
                  <c:v>White evangelical Protestant</c:v>
                </c:pt>
                <c:pt idx="7">
                  <c:v>White Catholic</c:v>
                </c:pt>
                <c:pt idx="8">
                  <c:v>White mainline Protestant</c:v>
                </c:pt>
                <c:pt idx="9">
                  <c:v>Other Christian</c:v>
                </c:pt>
                <c:pt idx="10">
                  <c:v>Religiously unaffiliated</c:v>
                </c:pt>
                <c:pt idx="11">
                  <c:v>Non-Christian religion</c:v>
                </c:pt>
                <c:pt idx="12">
                  <c:v>Hispanic Catholic</c:v>
                </c:pt>
                <c:pt idx="13">
                  <c:v>Black Protestant</c:v>
                </c:pt>
              </c:strCache>
            </c:strRef>
          </c:cat>
          <c:val>
            <c:numRef>
              <c:f>'fig 1.1'!$D$8:$D$21</c:f>
              <c:numCache>
                <c:formatCode>General</c:formatCode>
                <c:ptCount val="14"/>
                <c:pt idx="0">
                  <c:v>75</c:v>
                </c:pt>
                <c:pt idx="2">
                  <c:v>75</c:v>
                </c:pt>
                <c:pt idx="3">
                  <c:v>75</c:v>
                </c:pt>
                <c:pt idx="4">
                  <c:v>75</c:v>
                </c:pt>
                <c:pt idx="6">
                  <c:v>75</c:v>
                </c:pt>
                <c:pt idx="7">
                  <c:v>75</c:v>
                </c:pt>
                <c:pt idx="8">
                  <c:v>75</c:v>
                </c:pt>
                <c:pt idx="9">
                  <c:v>75</c:v>
                </c:pt>
                <c:pt idx="10">
                  <c:v>75</c:v>
                </c:pt>
                <c:pt idx="11">
                  <c:v>75</c:v>
                </c:pt>
                <c:pt idx="12">
                  <c:v>75</c:v>
                </c:pt>
                <c:pt idx="13">
                  <c:v>75</c:v>
                </c:pt>
              </c:numCache>
            </c:numRef>
          </c:val>
          <c:extLst>
            <c:ext xmlns:c16="http://schemas.microsoft.com/office/drawing/2014/chart" uri="{C3380CC4-5D6E-409C-BE32-E72D297353CC}">
              <c16:uniqueId val="{00000012-D562-FB43-833C-43CFACA837C5}"/>
            </c:ext>
          </c:extLst>
        </c:ser>
        <c:ser>
          <c:idx val="3"/>
          <c:order val="3"/>
          <c:tx>
            <c:strRef>
              <c:f>'fig 1.1'!$E$7</c:f>
              <c:strCache>
                <c:ptCount val="1"/>
                <c:pt idx="0">
                  <c:v>Since the 1950s, American culture and way of life has mostly changed for the worse</c:v>
                </c:pt>
              </c:strCache>
            </c:strRef>
          </c:tx>
          <c:spPr>
            <a:solidFill>
              <a:srgbClr val="B3D257"/>
            </a:solidFill>
            <a:ln>
              <a:noFill/>
            </a:ln>
            <a:effectLst/>
          </c:spPr>
          <c:invertIfNegative val="0"/>
          <c:dPt>
            <c:idx val="0"/>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11-F0E4-B348-83CA-27C933552E27}"/>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1.1'!$A$8:$A$21</c:f>
              <c:strCache>
                <c:ptCount val="14"/>
                <c:pt idx="0">
                  <c:v>All Americans</c:v>
                </c:pt>
                <c:pt idx="2">
                  <c:v>Republican</c:v>
                </c:pt>
                <c:pt idx="3">
                  <c:v>Independent</c:v>
                </c:pt>
                <c:pt idx="4">
                  <c:v>Democrat</c:v>
                </c:pt>
                <c:pt idx="6">
                  <c:v>White evangelical Protestant</c:v>
                </c:pt>
                <c:pt idx="7">
                  <c:v>White Catholic</c:v>
                </c:pt>
                <c:pt idx="8">
                  <c:v>White mainline Protestant</c:v>
                </c:pt>
                <c:pt idx="9">
                  <c:v>Other Christian</c:v>
                </c:pt>
                <c:pt idx="10">
                  <c:v>Religiously unaffiliated</c:v>
                </c:pt>
                <c:pt idx="11">
                  <c:v>Non-Christian religion</c:v>
                </c:pt>
                <c:pt idx="12">
                  <c:v>Hispanic Catholic</c:v>
                </c:pt>
                <c:pt idx="13">
                  <c:v>Black Protestant</c:v>
                </c:pt>
              </c:strCache>
            </c:strRef>
          </c:cat>
          <c:val>
            <c:numRef>
              <c:f>'fig 1.1'!$E$8:$E$21</c:f>
              <c:numCache>
                <c:formatCode>General</c:formatCode>
                <c:ptCount val="14"/>
                <c:pt idx="0">
                  <c:v>49</c:v>
                </c:pt>
                <c:pt idx="2">
                  <c:v>66</c:v>
                </c:pt>
                <c:pt idx="3">
                  <c:v>50</c:v>
                </c:pt>
                <c:pt idx="4">
                  <c:v>30</c:v>
                </c:pt>
                <c:pt idx="6">
                  <c:v>71</c:v>
                </c:pt>
                <c:pt idx="7">
                  <c:v>53</c:v>
                </c:pt>
                <c:pt idx="8">
                  <c:v>51</c:v>
                </c:pt>
                <c:pt idx="9">
                  <c:v>57</c:v>
                </c:pt>
                <c:pt idx="10">
                  <c:v>37</c:v>
                </c:pt>
                <c:pt idx="11">
                  <c:v>35</c:v>
                </c:pt>
                <c:pt idx="12">
                  <c:v>44</c:v>
                </c:pt>
                <c:pt idx="13">
                  <c:v>48</c:v>
                </c:pt>
              </c:numCache>
            </c:numRef>
          </c:val>
          <c:extLst>
            <c:ext xmlns:c16="http://schemas.microsoft.com/office/drawing/2014/chart" uri="{C3380CC4-5D6E-409C-BE32-E72D297353CC}">
              <c16:uniqueId val="{00000013-D562-FB43-833C-43CFACA837C5}"/>
            </c:ext>
          </c:extLst>
        </c:ser>
        <c:ser>
          <c:idx val="4"/>
          <c:order val="4"/>
          <c:tx>
            <c:strRef>
              <c:f>'fig 1.1'!$F$7</c:f>
              <c:strCache>
                <c:ptCount val="1"/>
                <c:pt idx="0">
                  <c:v>Right padding</c:v>
                </c:pt>
              </c:strCache>
            </c:strRef>
          </c:tx>
          <c:spPr>
            <a:noFill/>
            <a:ln>
              <a:noFill/>
            </a:ln>
            <a:effectLst/>
          </c:spPr>
          <c:invertIfNegative val="0"/>
          <c:dLbls>
            <c:delete val="1"/>
          </c:dLbls>
          <c:cat>
            <c:strRef>
              <c:f>'fig 1.1'!$A$8:$A$21</c:f>
              <c:strCache>
                <c:ptCount val="14"/>
                <c:pt idx="0">
                  <c:v>All Americans</c:v>
                </c:pt>
                <c:pt idx="2">
                  <c:v>Republican</c:v>
                </c:pt>
                <c:pt idx="3">
                  <c:v>Independent</c:v>
                </c:pt>
                <c:pt idx="4">
                  <c:v>Democrat</c:v>
                </c:pt>
                <c:pt idx="6">
                  <c:v>White evangelical Protestant</c:v>
                </c:pt>
                <c:pt idx="7">
                  <c:v>White Catholic</c:v>
                </c:pt>
                <c:pt idx="8">
                  <c:v>White mainline Protestant</c:v>
                </c:pt>
                <c:pt idx="9">
                  <c:v>Other Christian</c:v>
                </c:pt>
                <c:pt idx="10">
                  <c:v>Religiously unaffiliated</c:v>
                </c:pt>
                <c:pt idx="11">
                  <c:v>Non-Christian religion</c:v>
                </c:pt>
                <c:pt idx="12">
                  <c:v>Hispanic Catholic</c:v>
                </c:pt>
                <c:pt idx="13">
                  <c:v>Black Protestant</c:v>
                </c:pt>
              </c:strCache>
            </c:strRef>
          </c:cat>
          <c:val>
            <c:numRef>
              <c:f>'fig 1.1'!$F$8:$F$21</c:f>
              <c:numCache>
                <c:formatCode>General</c:formatCode>
                <c:ptCount val="14"/>
                <c:pt idx="0">
                  <c:v>51</c:v>
                </c:pt>
                <c:pt idx="2">
                  <c:v>34</c:v>
                </c:pt>
                <c:pt idx="3">
                  <c:v>50</c:v>
                </c:pt>
                <c:pt idx="4">
                  <c:v>70</c:v>
                </c:pt>
                <c:pt idx="6">
                  <c:v>29</c:v>
                </c:pt>
                <c:pt idx="7">
                  <c:v>47</c:v>
                </c:pt>
                <c:pt idx="8">
                  <c:v>49</c:v>
                </c:pt>
                <c:pt idx="9">
                  <c:v>43</c:v>
                </c:pt>
                <c:pt idx="10">
                  <c:v>63</c:v>
                </c:pt>
                <c:pt idx="11">
                  <c:v>65</c:v>
                </c:pt>
                <c:pt idx="12">
                  <c:v>56</c:v>
                </c:pt>
                <c:pt idx="13">
                  <c:v>52</c:v>
                </c:pt>
              </c:numCache>
            </c:numRef>
          </c:val>
          <c:extLst>
            <c:ext xmlns:c16="http://schemas.microsoft.com/office/drawing/2014/chart" uri="{C3380CC4-5D6E-409C-BE32-E72D297353CC}">
              <c16:uniqueId val="{00000014-D562-FB43-833C-43CFACA837C5}"/>
            </c:ext>
          </c:extLst>
        </c:ser>
        <c:dLbls>
          <c:showLegendKey val="0"/>
          <c:showVal val="1"/>
          <c:showCatName val="0"/>
          <c:showSerName val="0"/>
          <c:showPercent val="0"/>
          <c:showBubbleSize val="0"/>
        </c:dLbls>
        <c:gapWidth val="25"/>
        <c:overlap val="100"/>
        <c:axId val="799859448"/>
        <c:axId val="799862968"/>
      </c:barChart>
      <c:catAx>
        <c:axId val="799859448"/>
        <c:scaling>
          <c:orientation val="maxMin"/>
        </c:scaling>
        <c:delete val="1"/>
        <c:axPos val="l"/>
        <c:numFmt formatCode="General" sourceLinked="1"/>
        <c:majorTickMark val="none"/>
        <c:minorTickMark val="none"/>
        <c:tickLblPos val="nextTo"/>
        <c:crossAx val="799862968"/>
        <c:crosses val="autoZero"/>
        <c:auto val="1"/>
        <c:lblAlgn val="ctr"/>
        <c:lblOffset val="100"/>
        <c:noMultiLvlLbl val="0"/>
      </c:catAx>
      <c:valAx>
        <c:axId val="799862968"/>
        <c:scaling>
          <c:orientation val="minMax"/>
          <c:min val="0"/>
        </c:scaling>
        <c:delete val="1"/>
        <c:axPos val="t"/>
        <c:title>
          <c:tx>
            <c:rich>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0" i="0" u="none" strike="noStrike" baseline="0">
                    <a:effectLst/>
                  </a:rPr>
                  <a:t>Source: PRRI 2022 American Values Survey.</a:t>
                </a:r>
                <a:r>
                  <a:rPr lang="en-US" sz="1000" b="0" i="0" u="none" strike="noStrike" baseline="0"/>
                  <a:t> </a:t>
                </a:r>
                <a:endParaRPr lang="en-US" sz="1000"/>
              </a:p>
            </c:rich>
          </c:tx>
          <c:layout>
            <c:manualLayout>
              <c:xMode val="edge"/>
              <c:yMode val="edge"/>
              <c:x val="0.33306359935096608"/>
              <c:y val="0.96389277389277395"/>
            </c:manualLayout>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crossAx val="799859448"/>
        <c:crosses val="autoZero"/>
        <c:crossBetween val="between"/>
      </c:valAx>
      <c:spPr>
        <a:noFill/>
        <a:ln>
          <a:noFill/>
        </a:ln>
        <a:effectLst/>
      </c:spPr>
    </c:plotArea>
    <c:legend>
      <c:legendPos val="t"/>
      <c:legendEntry>
        <c:idx val="0"/>
        <c:delete val="1"/>
      </c:legendEntry>
      <c:legendEntry>
        <c:idx val="2"/>
        <c:delete val="1"/>
      </c:legendEntry>
      <c:legendEntry>
        <c:idx val="4"/>
        <c:delete val="1"/>
      </c:legendEntry>
      <c:layout>
        <c:manualLayout>
          <c:xMode val="edge"/>
          <c:yMode val="edge"/>
          <c:x val="7.1936914965275356E-3"/>
          <c:y val="4.1792228451384784E-2"/>
          <c:w val="0.97529174485867398"/>
          <c:h val="0.1052951517852721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mn-cs"/>
              </a:defRPr>
            </a:pPr>
            <a:r>
              <a:rPr lang="en-US" sz="1400" b="0" i="1" baseline="0">
                <a:solidFill>
                  <a:schemeClr val="tx1"/>
                </a:solidFill>
                <a:latin typeface="Arial" panose="020B0604020202020204" pitchFamily="34" charset="0"/>
              </a:rPr>
              <a:t>When thinking about U.S. elections, the bigger problem is:</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Arial" panose="020B0604020202020204" pitchFamily="34" charset="0"/>
              <a:ea typeface="+mn-ea"/>
              <a:cs typeface="+mn-cs"/>
            </a:defRPr>
          </a:pPr>
          <a:endParaRPr lang="en-US"/>
        </a:p>
      </c:txPr>
    </c:title>
    <c:autoTitleDeleted val="0"/>
    <c:plotArea>
      <c:layout/>
      <c:barChart>
        <c:barDir val="bar"/>
        <c:grouping val="stacked"/>
        <c:varyColors val="0"/>
        <c:ser>
          <c:idx val="0"/>
          <c:order val="0"/>
          <c:tx>
            <c:strRef>
              <c:f>NEW2B!$B$9</c:f>
              <c:strCache>
                <c:ptCount val="1"/>
                <c:pt idx="0">
                  <c:v>People casting votes who are not eligible to vote</c:v>
                </c:pt>
              </c:strCache>
            </c:strRef>
          </c:tx>
          <c:spPr>
            <a:solidFill>
              <a:schemeClr val="accent1"/>
            </a:solidFill>
            <a:ln>
              <a:noFill/>
            </a:ln>
            <a:effectLst/>
          </c:spPr>
          <c:invertIfNegative val="0"/>
          <c:dPt>
            <c:idx val="3"/>
            <c:invertIfNegative val="0"/>
            <c:bubble3D val="0"/>
            <c:spPr>
              <a:pattFill prst="dkUpDiag">
                <a:fgClr>
                  <a:srgbClr val="4472C4"/>
                </a:fgClr>
                <a:bgClr>
                  <a:schemeClr val="bg1"/>
                </a:bgClr>
              </a:pattFill>
              <a:ln>
                <a:solidFill>
                  <a:srgbClr val="4472C4"/>
                </a:solidFill>
              </a:ln>
              <a:effectLst/>
            </c:spPr>
            <c:extLst>
              <c:ext xmlns:c16="http://schemas.microsoft.com/office/drawing/2014/chart" uri="{C3380CC4-5D6E-409C-BE32-E72D297353CC}">
                <c16:uniqueId val="{00000001-CB87-EF4D-BD2D-4228865CF722}"/>
              </c:ext>
            </c:extLst>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B87-EF4D-BD2D-4228865CF722}"/>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NEW2B!$A$10:$A$13</c:f>
              <c:strCache>
                <c:ptCount val="4"/>
                <c:pt idx="0">
                  <c:v>Democrat</c:v>
                </c:pt>
                <c:pt idx="1">
                  <c:v>Independent</c:v>
                </c:pt>
                <c:pt idx="2">
                  <c:v>Republican</c:v>
                </c:pt>
                <c:pt idx="3">
                  <c:v>All Americans</c:v>
                </c:pt>
              </c:strCache>
            </c:strRef>
          </c:cat>
          <c:val>
            <c:numRef>
              <c:f>NEW2B!$B$10:$B$13</c:f>
              <c:numCache>
                <c:formatCode>General</c:formatCode>
                <c:ptCount val="4"/>
                <c:pt idx="0">
                  <c:v>15</c:v>
                </c:pt>
                <c:pt idx="1">
                  <c:v>42</c:v>
                </c:pt>
                <c:pt idx="2">
                  <c:v>85</c:v>
                </c:pt>
                <c:pt idx="3">
                  <c:v>46</c:v>
                </c:pt>
              </c:numCache>
            </c:numRef>
          </c:val>
          <c:extLst>
            <c:ext xmlns:c16="http://schemas.microsoft.com/office/drawing/2014/chart" uri="{C3380CC4-5D6E-409C-BE32-E72D297353CC}">
              <c16:uniqueId val="{00000002-CB87-EF4D-BD2D-4228865CF722}"/>
            </c:ext>
          </c:extLst>
        </c:ser>
        <c:ser>
          <c:idx val="1"/>
          <c:order val="1"/>
          <c:tx>
            <c:strRef>
              <c:f>NEW2B!$C$9</c:f>
              <c:strCache>
                <c:ptCount val="1"/>
                <c:pt idx="0">
                  <c:v>Eligible voters being denied the right to vote</c:v>
                </c:pt>
              </c:strCache>
            </c:strRef>
          </c:tx>
          <c:spPr>
            <a:solidFill>
              <a:srgbClr val="B3D257"/>
            </a:solidFill>
            <a:ln>
              <a:noFill/>
            </a:ln>
            <a:effectLst/>
          </c:spPr>
          <c:invertIfNegative val="0"/>
          <c:dPt>
            <c:idx val="3"/>
            <c:invertIfNegative val="0"/>
            <c:bubble3D val="0"/>
            <c:spPr>
              <a:pattFill prst="dkUpDiag">
                <a:fgClr>
                  <a:srgbClr val="B3D257"/>
                </a:fgClr>
                <a:bgClr>
                  <a:schemeClr val="bg1"/>
                </a:bgClr>
              </a:pattFill>
              <a:ln>
                <a:solidFill>
                  <a:srgbClr val="4472C4"/>
                </a:solidFill>
              </a:ln>
              <a:effectLst/>
            </c:spPr>
            <c:extLst>
              <c:ext xmlns:c16="http://schemas.microsoft.com/office/drawing/2014/chart" uri="{C3380CC4-5D6E-409C-BE32-E72D297353CC}">
                <c16:uniqueId val="{00000004-CB87-EF4D-BD2D-4228865CF722}"/>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NEW2B!$A$10:$A$13</c:f>
              <c:strCache>
                <c:ptCount val="4"/>
                <c:pt idx="0">
                  <c:v>Democrat</c:v>
                </c:pt>
                <c:pt idx="1">
                  <c:v>Independent</c:v>
                </c:pt>
                <c:pt idx="2">
                  <c:v>Republican</c:v>
                </c:pt>
                <c:pt idx="3">
                  <c:v>All Americans</c:v>
                </c:pt>
              </c:strCache>
            </c:strRef>
          </c:cat>
          <c:val>
            <c:numRef>
              <c:f>NEW2B!$C$10:$C$13</c:f>
              <c:numCache>
                <c:formatCode>General</c:formatCode>
                <c:ptCount val="4"/>
                <c:pt idx="0">
                  <c:v>83</c:v>
                </c:pt>
                <c:pt idx="1">
                  <c:v>54</c:v>
                </c:pt>
                <c:pt idx="2">
                  <c:v>13</c:v>
                </c:pt>
                <c:pt idx="3">
                  <c:v>49</c:v>
                </c:pt>
              </c:numCache>
            </c:numRef>
          </c:val>
          <c:extLst>
            <c:ext xmlns:c16="http://schemas.microsoft.com/office/drawing/2014/chart" uri="{C3380CC4-5D6E-409C-BE32-E72D297353CC}">
              <c16:uniqueId val="{00000005-CB87-EF4D-BD2D-4228865CF722}"/>
            </c:ext>
          </c:extLst>
        </c:ser>
        <c:dLbls>
          <c:showLegendKey val="0"/>
          <c:showVal val="1"/>
          <c:showCatName val="0"/>
          <c:showSerName val="0"/>
          <c:showPercent val="0"/>
          <c:showBubbleSize val="0"/>
        </c:dLbls>
        <c:gapWidth val="182"/>
        <c:overlap val="100"/>
        <c:axId val="1774910047"/>
        <c:axId val="1774911695"/>
      </c:barChart>
      <c:catAx>
        <c:axId val="177491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1774911695"/>
        <c:crosses val="autoZero"/>
        <c:auto val="1"/>
        <c:lblAlgn val="ctr"/>
        <c:lblOffset val="100"/>
        <c:noMultiLvlLbl val="0"/>
      </c:catAx>
      <c:valAx>
        <c:axId val="1774911695"/>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r>
                  <a:rPr lang="en-US" sz="1000" baseline="0">
                    <a:solidFill>
                      <a:schemeClr val="tx1"/>
                    </a:solidFill>
                    <a:latin typeface="Arial" panose="020B0604020202020204" pitchFamily="34" charset="0"/>
                  </a:rPr>
                  <a:t>Source: PRRI 2022 American Values Survey.</a:t>
                </a:r>
              </a:p>
            </c:rich>
          </c:tx>
          <c:layout>
            <c:manualLayout>
              <c:xMode val="edge"/>
              <c:yMode val="edge"/>
              <c:x val="0.34190799711982905"/>
              <c:y val="0.951940298507462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17749100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a:t>Percent who are:</a:t>
            </a:r>
          </a:p>
        </c:rich>
      </c:tx>
      <c:layout>
        <c:manualLayout>
          <c:xMode val="edge"/>
          <c:yMode val="edge"/>
          <c:x val="0.41310837804566464"/>
          <c:y val="0"/>
        </c:manualLayout>
      </c:layout>
      <c:overlay val="0"/>
      <c:spPr>
        <a:noFill/>
        <a:ln>
          <a:noFill/>
        </a:ln>
        <a:effectLst/>
      </c:spPr>
      <c:txPr>
        <a:bodyPr rot="0" spcFirstLastPara="1" vertOverflow="ellipsis" vert="horz" wrap="square" anchor="ctr" anchorCtr="1"/>
        <a:lstStyle/>
        <a:p>
          <a:pPr algn="ctr" rtl="0">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114825248613844E-2"/>
          <c:y val="0.19182010902483343"/>
          <c:w val="0.9225369063380352"/>
          <c:h val="0.69649732485362403"/>
        </c:manualLayout>
      </c:layout>
      <c:barChart>
        <c:barDir val="bar"/>
        <c:grouping val="stacked"/>
        <c:varyColors val="0"/>
        <c:ser>
          <c:idx val="0"/>
          <c:order val="0"/>
          <c:tx>
            <c:strRef>
              <c:f>'fig 2.2'!$B$7</c:f>
              <c:strCache>
                <c:ptCount val="1"/>
                <c:pt idx="0">
                  <c:v>Left padding</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C6BA-724D-8F6D-E50F4B02DDE4}"/>
              </c:ext>
            </c:extLst>
          </c:dPt>
          <c:dPt>
            <c:idx val="1"/>
            <c:invertIfNegative val="0"/>
            <c:bubble3D val="0"/>
            <c:spPr>
              <a:noFill/>
              <a:ln>
                <a:noFill/>
              </a:ln>
              <a:effectLst/>
            </c:spPr>
            <c:extLst>
              <c:ext xmlns:c16="http://schemas.microsoft.com/office/drawing/2014/chart" uri="{C3380CC4-5D6E-409C-BE32-E72D297353CC}">
                <c16:uniqueId val="{00000003-C6BA-724D-8F6D-E50F4B02DDE4}"/>
              </c:ext>
            </c:extLst>
          </c:dPt>
          <c:dPt>
            <c:idx val="2"/>
            <c:invertIfNegative val="0"/>
            <c:bubble3D val="0"/>
            <c:spPr>
              <a:noFill/>
              <a:ln>
                <a:noFill/>
              </a:ln>
              <a:effectLst/>
            </c:spPr>
            <c:extLst>
              <c:ext xmlns:c16="http://schemas.microsoft.com/office/drawing/2014/chart" uri="{C3380CC4-5D6E-409C-BE32-E72D297353CC}">
                <c16:uniqueId val="{00000005-C6BA-724D-8F6D-E50F4B02DDE4}"/>
              </c:ext>
            </c:extLst>
          </c:dPt>
          <c:dPt>
            <c:idx val="3"/>
            <c:invertIfNegative val="0"/>
            <c:bubble3D val="0"/>
            <c:spPr>
              <a:noFill/>
              <a:ln>
                <a:noFill/>
              </a:ln>
              <a:effectLst/>
            </c:spPr>
            <c:extLst>
              <c:ext xmlns:c16="http://schemas.microsoft.com/office/drawing/2014/chart" uri="{C3380CC4-5D6E-409C-BE32-E72D297353CC}">
                <c16:uniqueId val="{00000007-C6BA-724D-8F6D-E50F4B02DDE4}"/>
              </c:ext>
            </c:extLst>
          </c:dPt>
          <c:dPt>
            <c:idx val="4"/>
            <c:invertIfNegative val="0"/>
            <c:bubble3D val="0"/>
            <c:spPr>
              <a:noFill/>
              <a:ln>
                <a:noFill/>
              </a:ln>
              <a:effectLst/>
            </c:spPr>
            <c:extLst>
              <c:ext xmlns:c16="http://schemas.microsoft.com/office/drawing/2014/chart" uri="{C3380CC4-5D6E-409C-BE32-E72D297353CC}">
                <c16:uniqueId val="{00000009-C6BA-724D-8F6D-E50F4B02DDE4}"/>
              </c:ext>
            </c:extLst>
          </c:dPt>
          <c:dPt>
            <c:idx val="9"/>
            <c:invertIfNegative val="0"/>
            <c:bubble3D val="0"/>
            <c:spPr>
              <a:noFill/>
              <a:ln>
                <a:noFill/>
              </a:ln>
              <a:effectLst/>
            </c:spPr>
            <c:extLst>
              <c:ext xmlns:c16="http://schemas.microsoft.com/office/drawing/2014/chart" uri="{C3380CC4-5D6E-409C-BE32-E72D297353CC}">
                <c16:uniqueId val="{0000000B-C6BA-724D-8F6D-E50F4B02DDE4}"/>
              </c:ext>
            </c:extLst>
          </c:dPt>
          <c:dLbls>
            <c:delete val="1"/>
          </c:dLbls>
          <c:cat>
            <c:strRef>
              <c:f>'fig 2.2'!$A$8:$A$20</c:f>
              <c:strCache>
                <c:ptCount val="11"/>
                <c:pt idx="0">
                  <c:v>All Americans</c:v>
                </c:pt>
                <c:pt idx="2">
                  <c:v>Strong Democrat</c:v>
                </c:pt>
                <c:pt idx="3">
                  <c:v>Not very strong Democrat</c:v>
                </c:pt>
                <c:pt idx="5">
                  <c:v>Independent/Lean Democrat</c:v>
                </c:pt>
                <c:pt idx="6">
                  <c:v>Independent</c:v>
                </c:pt>
                <c:pt idx="7">
                  <c:v>Independent/Lean Republican</c:v>
                </c:pt>
                <c:pt idx="9">
                  <c:v>Not very strong Republican</c:v>
                </c:pt>
                <c:pt idx="10">
                  <c:v>Strong Republican</c:v>
                </c:pt>
              </c:strCache>
            </c:strRef>
          </c:cat>
          <c:val>
            <c:numRef>
              <c:f>'fig 2.2'!$B$8:$B$20</c:f>
              <c:numCache>
                <c:formatCode>General</c:formatCode>
                <c:ptCount val="11"/>
                <c:pt idx="0">
                  <c:v>72</c:v>
                </c:pt>
                <c:pt idx="2">
                  <c:v>54</c:v>
                </c:pt>
                <c:pt idx="3">
                  <c:v>83</c:v>
                </c:pt>
                <c:pt idx="5">
                  <c:v>83</c:v>
                </c:pt>
                <c:pt idx="6">
                  <c:v>85</c:v>
                </c:pt>
                <c:pt idx="7">
                  <c:v>79</c:v>
                </c:pt>
                <c:pt idx="9">
                  <c:v>80</c:v>
                </c:pt>
                <c:pt idx="10">
                  <c:v>43</c:v>
                </c:pt>
              </c:numCache>
            </c:numRef>
          </c:val>
          <c:extLst>
            <c:ext xmlns:c16="http://schemas.microsoft.com/office/drawing/2014/chart" uri="{C3380CC4-5D6E-409C-BE32-E72D297353CC}">
              <c16:uniqueId val="{0000000C-C6BA-724D-8F6D-E50F4B02DDE4}"/>
            </c:ext>
          </c:extLst>
        </c:ser>
        <c:ser>
          <c:idx val="1"/>
          <c:order val="1"/>
          <c:tx>
            <c:strRef>
              <c:f>'fig 2.2'!$C$7</c:f>
              <c:strCache>
                <c:ptCount val="1"/>
                <c:pt idx="0">
                  <c:v>Very excited to vote in November</c:v>
                </c:pt>
              </c:strCache>
            </c:strRef>
          </c:tx>
          <c:spPr>
            <a:solidFill>
              <a:srgbClr val="4472C4"/>
            </a:solidFill>
            <a:ln>
              <a:noFill/>
            </a:ln>
            <a:effectLst/>
          </c:spPr>
          <c:invertIfNegative val="0"/>
          <c:dPt>
            <c:idx val="0"/>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11-C6BA-724D-8F6D-E50F4B02DDE4}"/>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1-C6BA-724D-8F6D-E50F4B02DDE4}"/>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2.2'!$A$8:$A$20</c:f>
              <c:strCache>
                <c:ptCount val="11"/>
                <c:pt idx="0">
                  <c:v>All Americans</c:v>
                </c:pt>
                <c:pt idx="2">
                  <c:v>Strong Democrat</c:v>
                </c:pt>
                <c:pt idx="3">
                  <c:v>Not very strong Democrat</c:v>
                </c:pt>
                <c:pt idx="5">
                  <c:v>Independent/Lean Democrat</c:v>
                </c:pt>
                <c:pt idx="6">
                  <c:v>Independent</c:v>
                </c:pt>
                <c:pt idx="7">
                  <c:v>Independent/Lean Republican</c:v>
                </c:pt>
                <c:pt idx="9">
                  <c:v>Not very strong Republican</c:v>
                </c:pt>
                <c:pt idx="10">
                  <c:v>Strong Republican</c:v>
                </c:pt>
              </c:strCache>
            </c:strRef>
          </c:cat>
          <c:val>
            <c:numRef>
              <c:f>'fig 2.2'!$C$8:$C$20</c:f>
              <c:numCache>
                <c:formatCode>General</c:formatCode>
                <c:ptCount val="11"/>
                <c:pt idx="0">
                  <c:v>28</c:v>
                </c:pt>
                <c:pt idx="2">
                  <c:v>46</c:v>
                </c:pt>
                <c:pt idx="3">
                  <c:v>17</c:v>
                </c:pt>
                <c:pt idx="5">
                  <c:v>17</c:v>
                </c:pt>
                <c:pt idx="6">
                  <c:v>15</c:v>
                </c:pt>
                <c:pt idx="7">
                  <c:v>21</c:v>
                </c:pt>
                <c:pt idx="9">
                  <c:v>20</c:v>
                </c:pt>
                <c:pt idx="10">
                  <c:v>57</c:v>
                </c:pt>
              </c:numCache>
            </c:numRef>
          </c:val>
          <c:extLst>
            <c:ext xmlns:c16="http://schemas.microsoft.com/office/drawing/2014/chart" uri="{C3380CC4-5D6E-409C-BE32-E72D297353CC}">
              <c16:uniqueId val="{0000000D-C6BA-724D-8F6D-E50F4B02DDE4}"/>
            </c:ext>
          </c:extLst>
        </c:ser>
        <c:ser>
          <c:idx val="2"/>
          <c:order val="2"/>
          <c:tx>
            <c:strRef>
              <c:f>'fig 2.2'!$D$7</c:f>
              <c:strCache>
                <c:ptCount val="1"/>
                <c:pt idx="0">
                  <c:v>gap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2.2'!$A$8:$A$20</c:f>
              <c:strCache>
                <c:ptCount val="11"/>
                <c:pt idx="0">
                  <c:v>All Americans</c:v>
                </c:pt>
                <c:pt idx="2">
                  <c:v>Strong Democrat</c:v>
                </c:pt>
                <c:pt idx="3">
                  <c:v>Not very strong Democrat</c:v>
                </c:pt>
                <c:pt idx="5">
                  <c:v>Independent/Lean Democrat</c:v>
                </c:pt>
                <c:pt idx="6">
                  <c:v>Independent</c:v>
                </c:pt>
                <c:pt idx="7">
                  <c:v>Independent/Lean Republican</c:v>
                </c:pt>
                <c:pt idx="9">
                  <c:v>Not very strong Republican</c:v>
                </c:pt>
                <c:pt idx="10">
                  <c:v>Strong Republican</c:v>
                </c:pt>
              </c:strCache>
            </c:strRef>
          </c:cat>
          <c:val>
            <c:numRef>
              <c:f>'fig 2.2'!$D$8:$D$20</c:f>
              <c:numCache>
                <c:formatCode>General</c:formatCode>
                <c:ptCount val="11"/>
                <c:pt idx="0">
                  <c:v>75</c:v>
                </c:pt>
                <c:pt idx="2">
                  <c:v>75</c:v>
                </c:pt>
                <c:pt idx="3">
                  <c:v>75</c:v>
                </c:pt>
                <c:pt idx="5">
                  <c:v>75</c:v>
                </c:pt>
                <c:pt idx="6">
                  <c:v>75</c:v>
                </c:pt>
                <c:pt idx="7">
                  <c:v>75</c:v>
                </c:pt>
                <c:pt idx="9">
                  <c:v>75</c:v>
                </c:pt>
                <c:pt idx="10">
                  <c:v>75</c:v>
                </c:pt>
              </c:numCache>
            </c:numRef>
          </c:val>
          <c:extLst>
            <c:ext xmlns:c16="http://schemas.microsoft.com/office/drawing/2014/chart" uri="{C3380CC4-5D6E-409C-BE32-E72D297353CC}">
              <c16:uniqueId val="{0000000E-C6BA-724D-8F6D-E50F4B02DDE4}"/>
            </c:ext>
          </c:extLst>
        </c:ser>
        <c:ser>
          <c:idx val="3"/>
          <c:order val="3"/>
          <c:tx>
            <c:strRef>
              <c:f>'fig 2.2'!$E$7</c:f>
              <c:strCache>
                <c:ptCount val="1"/>
                <c:pt idx="0">
                  <c:v>Very motivated to vote in November, thinking about the overturn of Roe</c:v>
                </c:pt>
              </c:strCache>
            </c:strRef>
          </c:tx>
          <c:spPr>
            <a:solidFill>
              <a:srgbClr val="B3D257"/>
            </a:solidFill>
            <a:ln>
              <a:noFill/>
            </a:ln>
            <a:effectLst/>
          </c:spPr>
          <c:invertIfNegative val="0"/>
          <c:dPt>
            <c:idx val="0"/>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12-C6BA-724D-8F6D-E50F4B02DDE4}"/>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2.2'!$A$8:$A$20</c:f>
              <c:strCache>
                <c:ptCount val="11"/>
                <c:pt idx="0">
                  <c:v>All Americans</c:v>
                </c:pt>
                <c:pt idx="2">
                  <c:v>Strong Democrat</c:v>
                </c:pt>
                <c:pt idx="3">
                  <c:v>Not very strong Democrat</c:v>
                </c:pt>
                <c:pt idx="5">
                  <c:v>Independent/Lean Democrat</c:v>
                </c:pt>
                <c:pt idx="6">
                  <c:v>Independent</c:v>
                </c:pt>
                <c:pt idx="7">
                  <c:v>Independent/Lean Republican</c:v>
                </c:pt>
                <c:pt idx="9">
                  <c:v>Not very strong Republican</c:v>
                </c:pt>
                <c:pt idx="10">
                  <c:v>Strong Republican</c:v>
                </c:pt>
              </c:strCache>
            </c:strRef>
          </c:cat>
          <c:val>
            <c:numRef>
              <c:f>'fig 2.2'!$E$8:$E$20</c:f>
              <c:numCache>
                <c:formatCode>General</c:formatCode>
                <c:ptCount val="11"/>
                <c:pt idx="0">
                  <c:v>45</c:v>
                </c:pt>
                <c:pt idx="2">
                  <c:v>78</c:v>
                </c:pt>
                <c:pt idx="3">
                  <c:v>46</c:v>
                </c:pt>
                <c:pt idx="5">
                  <c:v>43</c:v>
                </c:pt>
                <c:pt idx="6">
                  <c:v>24</c:v>
                </c:pt>
                <c:pt idx="7">
                  <c:v>28</c:v>
                </c:pt>
                <c:pt idx="9">
                  <c:v>34</c:v>
                </c:pt>
                <c:pt idx="10">
                  <c:v>56</c:v>
                </c:pt>
              </c:numCache>
            </c:numRef>
          </c:val>
          <c:extLst>
            <c:ext xmlns:c16="http://schemas.microsoft.com/office/drawing/2014/chart" uri="{C3380CC4-5D6E-409C-BE32-E72D297353CC}">
              <c16:uniqueId val="{0000000F-C6BA-724D-8F6D-E50F4B02DDE4}"/>
            </c:ext>
          </c:extLst>
        </c:ser>
        <c:ser>
          <c:idx val="4"/>
          <c:order val="4"/>
          <c:tx>
            <c:strRef>
              <c:f>'fig 2.2'!$F$7</c:f>
              <c:strCache>
                <c:ptCount val="1"/>
                <c:pt idx="0">
                  <c:v>Right padding</c:v>
                </c:pt>
              </c:strCache>
            </c:strRef>
          </c:tx>
          <c:spPr>
            <a:noFill/>
            <a:ln>
              <a:noFill/>
            </a:ln>
            <a:effectLst/>
          </c:spPr>
          <c:invertIfNegative val="0"/>
          <c:dLbls>
            <c:delete val="1"/>
          </c:dLbls>
          <c:cat>
            <c:strRef>
              <c:f>'fig 2.2'!$A$8:$A$20</c:f>
              <c:strCache>
                <c:ptCount val="11"/>
                <c:pt idx="0">
                  <c:v>All Americans</c:v>
                </c:pt>
                <c:pt idx="2">
                  <c:v>Strong Democrat</c:v>
                </c:pt>
                <c:pt idx="3">
                  <c:v>Not very strong Democrat</c:v>
                </c:pt>
                <c:pt idx="5">
                  <c:v>Independent/Lean Democrat</c:v>
                </c:pt>
                <c:pt idx="6">
                  <c:v>Independent</c:v>
                </c:pt>
                <c:pt idx="7">
                  <c:v>Independent/Lean Republican</c:v>
                </c:pt>
                <c:pt idx="9">
                  <c:v>Not very strong Republican</c:v>
                </c:pt>
                <c:pt idx="10">
                  <c:v>Strong Republican</c:v>
                </c:pt>
              </c:strCache>
            </c:strRef>
          </c:cat>
          <c:val>
            <c:numRef>
              <c:f>'fig 2.2'!$F$8:$F$20</c:f>
              <c:numCache>
                <c:formatCode>General</c:formatCode>
                <c:ptCount val="11"/>
                <c:pt idx="0">
                  <c:v>55</c:v>
                </c:pt>
                <c:pt idx="2">
                  <c:v>22</c:v>
                </c:pt>
                <c:pt idx="3">
                  <c:v>54</c:v>
                </c:pt>
                <c:pt idx="5">
                  <c:v>57</c:v>
                </c:pt>
                <c:pt idx="6">
                  <c:v>76</c:v>
                </c:pt>
                <c:pt idx="7">
                  <c:v>72</c:v>
                </c:pt>
                <c:pt idx="9">
                  <c:v>66</c:v>
                </c:pt>
                <c:pt idx="10">
                  <c:v>44</c:v>
                </c:pt>
              </c:numCache>
            </c:numRef>
          </c:val>
          <c:extLst>
            <c:ext xmlns:c16="http://schemas.microsoft.com/office/drawing/2014/chart" uri="{C3380CC4-5D6E-409C-BE32-E72D297353CC}">
              <c16:uniqueId val="{00000010-C6BA-724D-8F6D-E50F4B02DDE4}"/>
            </c:ext>
          </c:extLst>
        </c:ser>
        <c:dLbls>
          <c:showLegendKey val="0"/>
          <c:showVal val="1"/>
          <c:showCatName val="0"/>
          <c:showSerName val="0"/>
          <c:showPercent val="0"/>
          <c:showBubbleSize val="0"/>
        </c:dLbls>
        <c:gapWidth val="25"/>
        <c:overlap val="100"/>
        <c:axId val="799859448"/>
        <c:axId val="799862968"/>
      </c:barChart>
      <c:catAx>
        <c:axId val="799859448"/>
        <c:scaling>
          <c:orientation val="maxMin"/>
        </c:scaling>
        <c:delete val="1"/>
        <c:axPos val="l"/>
        <c:numFmt formatCode="General" sourceLinked="1"/>
        <c:majorTickMark val="none"/>
        <c:minorTickMark val="none"/>
        <c:tickLblPos val="nextTo"/>
        <c:crossAx val="799862968"/>
        <c:crosses val="autoZero"/>
        <c:auto val="1"/>
        <c:lblAlgn val="ctr"/>
        <c:lblOffset val="100"/>
        <c:noMultiLvlLbl val="0"/>
      </c:catAx>
      <c:valAx>
        <c:axId val="799862968"/>
        <c:scaling>
          <c:orientation val="minMax"/>
          <c:min val="0"/>
        </c:scaling>
        <c:delete val="1"/>
        <c:axPos val="t"/>
        <c:title>
          <c:tx>
            <c:rich>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0" i="0" u="none" strike="noStrike" baseline="0">
                    <a:effectLst/>
                  </a:rPr>
                  <a:t>Source: PRRI 2022 American Values Survey. </a:t>
                </a:r>
                <a:r>
                  <a:rPr lang="en-US" sz="1000" b="0" i="0" u="none" strike="noStrike" baseline="0"/>
                  <a:t> </a:t>
                </a:r>
                <a:endParaRPr lang="en-US" sz="1000"/>
              </a:p>
            </c:rich>
          </c:tx>
          <c:layout>
            <c:manualLayout>
              <c:xMode val="edge"/>
              <c:yMode val="edge"/>
              <c:x val="0.36282545931758536"/>
              <c:y val="0.93961029705723875"/>
            </c:manualLayout>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crossAx val="799859448"/>
        <c:crosses val="autoZero"/>
        <c:crossBetween val="between"/>
      </c:valAx>
      <c:spPr>
        <a:noFill/>
        <a:ln>
          <a:noFill/>
        </a:ln>
        <a:effectLst/>
      </c:spPr>
    </c:plotArea>
    <c:legend>
      <c:legendPos val="t"/>
      <c:legendEntry>
        <c:idx val="0"/>
        <c:delete val="1"/>
      </c:legendEntry>
      <c:legendEntry>
        <c:idx val="2"/>
        <c:delete val="1"/>
      </c:legendEntry>
      <c:legendEntry>
        <c:idx val="4"/>
        <c:delete val="1"/>
      </c:legendEntry>
      <c:layout>
        <c:manualLayout>
          <c:xMode val="edge"/>
          <c:yMode val="edge"/>
          <c:x val="8.6685755189692196E-3"/>
          <c:y val="6.4668094218415434E-2"/>
          <c:w val="0.97529174485867398"/>
          <c:h val="0.1089233797698364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dirty="0"/>
              <a:t>Percent who would vote for a candidate from a new party that is:</a:t>
            </a:r>
          </a:p>
        </c:rich>
      </c:tx>
      <c:layout>
        <c:manualLayout>
          <c:xMode val="edge"/>
          <c:yMode val="edge"/>
          <c:x val="0.21085041632726945"/>
          <c:y val="2.2538444624591168E-2"/>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641155308172685"/>
          <c:y val="0.34782240129249731"/>
          <c:w val="0.76818976830482399"/>
          <c:h val="0.51531991161096291"/>
        </c:manualLayout>
      </c:layout>
      <c:barChart>
        <c:barDir val="bar"/>
        <c:grouping val="stacked"/>
        <c:varyColors val="0"/>
        <c:ser>
          <c:idx val="0"/>
          <c:order val="0"/>
          <c:tx>
            <c:strRef>
              <c:f>'NEW3'!$A$26</c:f>
              <c:strCache>
                <c:ptCount val="1"/>
                <c:pt idx="0">
                  <c:v>More liberal than the Democrats</c:v>
                </c:pt>
              </c:strCache>
            </c:strRef>
          </c:tx>
          <c:spPr>
            <a:solidFill>
              <a:srgbClr val="4371C3"/>
            </a:solidFill>
            <a:ln>
              <a:noFill/>
            </a:ln>
            <a:effectLst/>
          </c:spPr>
          <c:invertIfNegative val="0"/>
          <c:dPt>
            <c:idx val="0"/>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4-4DD3-F744-8A9D-58144CEA3E1F}"/>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DD3-F744-8A9D-58144CEA3E1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'NEW3'!$B$25:$E$25</c:f>
              <c:strCache>
                <c:ptCount val="4"/>
                <c:pt idx="0">
                  <c:v>All Americans</c:v>
                </c:pt>
                <c:pt idx="1">
                  <c:v>Republican</c:v>
                </c:pt>
                <c:pt idx="2">
                  <c:v>Independent</c:v>
                </c:pt>
                <c:pt idx="3">
                  <c:v>Democrat</c:v>
                </c:pt>
              </c:strCache>
            </c:strRef>
          </c:cat>
          <c:val>
            <c:numRef>
              <c:f>'NEW3'!$B$26:$E$26</c:f>
              <c:numCache>
                <c:formatCode>General</c:formatCode>
                <c:ptCount val="4"/>
                <c:pt idx="0">
                  <c:v>11</c:v>
                </c:pt>
                <c:pt idx="1">
                  <c:v>3</c:v>
                </c:pt>
                <c:pt idx="2">
                  <c:v>9</c:v>
                </c:pt>
                <c:pt idx="3">
                  <c:v>20</c:v>
                </c:pt>
              </c:numCache>
            </c:numRef>
          </c:val>
          <c:extLst>
            <c:ext xmlns:c16="http://schemas.microsoft.com/office/drawing/2014/chart" uri="{C3380CC4-5D6E-409C-BE32-E72D297353CC}">
              <c16:uniqueId val="{00000000-4DD3-F744-8A9D-58144CEA3E1F}"/>
            </c:ext>
          </c:extLst>
        </c:ser>
        <c:ser>
          <c:idx val="1"/>
          <c:order val="1"/>
          <c:tx>
            <c:strRef>
              <c:f>'NEW3'!$A$27</c:f>
              <c:strCache>
                <c:ptCount val="1"/>
                <c:pt idx="0">
                  <c:v>In the middle between Democrats and Republicans</c:v>
                </c:pt>
              </c:strCache>
            </c:strRef>
          </c:tx>
          <c:spPr>
            <a:solidFill>
              <a:schemeClr val="accent6">
                <a:lumMod val="60000"/>
                <a:lumOff val="40000"/>
              </a:schemeClr>
            </a:solidFill>
            <a:ln>
              <a:solidFill>
                <a:schemeClr val="accent6">
                  <a:lumMod val="60000"/>
                  <a:lumOff val="40000"/>
                </a:schemeClr>
              </a:solidFill>
            </a:ln>
            <a:effectLst/>
          </c:spPr>
          <c:invertIfNegative val="0"/>
          <c:dPt>
            <c:idx val="0"/>
            <c:invertIfNegative val="0"/>
            <c:bubble3D val="0"/>
            <c:spPr>
              <a:pattFill prst="dkUpDiag">
                <a:fgClr>
                  <a:schemeClr val="accent6">
                    <a:lumMod val="60000"/>
                    <a:lumOff val="40000"/>
                  </a:schemeClr>
                </a:fgClr>
                <a:bgClr>
                  <a:schemeClr val="bg1"/>
                </a:bgClr>
              </a:pattFill>
              <a:ln>
                <a:solidFill>
                  <a:schemeClr val="accent6">
                    <a:lumMod val="60000"/>
                    <a:lumOff val="40000"/>
                  </a:schemeClr>
                </a:solidFill>
              </a:ln>
              <a:effectLst/>
            </c:spPr>
            <c:extLst>
              <c:ext xmlns:c16="http://schemas.microsoft.com/office/drawing/2014/chart" uri="{C3380CC4-5D6E-409C-BE32-E72D297353CC}">
                <c16:uniqueId val="{00000005-4DD3-F744-8A9D-58144CEA3E1F}"/>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'NEW3'!$B$25:$E$25</c:f>
              <c:strCache>
                <c:ptCount val="4"/>
                <c:pt idx="0">
                  <c:v>All Americans</c:v>
                </c:pt>
                <c:pt idx="1">
                  <c:v>Republican</c:v>
                </c:pt>
                <c:pt idx="2">
                  <c:v>Independent</c:v>
                </c:pt>
                <c:pt idx="3">
                  <c:v>Democrat</c:v>
                </c:pt>
              </c:strCache>
            </c:strRef>
          </c:cat>
          <c:val>
            <c:numRef>
              <c:f>'NEW3'!$B$27:$E$27</c:f>
              <c:numCache>
                <c:formatCode>General</c:formatCode>
                <c:ptCount val="4"/>
                <c:pt idx="0">
                  <c:v>42</c:v>
                </c:pt>
                <c:pt idx="1">
                  <c:v>34</c:v>
                </c:pt>
                <c:pt idx="2">
                  <c:v>57</c:v>
                </c:pt>
                <c:pt idx="3">
                  <c:v>40</c:v>
                </c:pt>
              </c:numCache>
            </c:numRef>
          </c:val>
          <c:extLst>
            <c:ext xmlns:c16="http://schemas.microsoft.com/office/drawing/2014/chart" uri="{C3380CC4-5D6E-409C-BE32-E72D297353CC}">
              <c16:uniqueId val="{00000001-4DD3-F744-8A9D-58144CEA3E1F}"/>
            </c:ext>
          </c:extLst>
        </c:ser>
        <c:ser>
          <c:idx val="2"/>
          <c:order val="2"/>
          <c:tx>
            <c:strRef>
              <c:f>'NEW3'!$A$28</c:f>
              <c:strCache>
                <c:ptCount val="1"/>
                <c:pt idx="0">
                  <c:v>More conservative than the Republicans</c:v>
                </c:pt>
              </c:strCache>
            </c:strRef>
          </c:tx>
          <c:spPr>
            <a:solidFill>
              <a:srgbClr val="C00002"/>
            </a:solidFill>
            <a:ln>
              <a:noFill/>
            </a:ln>
            <a:effectLst/>
          </c:spPr>
          <c:invertIfNegative val="0"/>
          <c:dPt>
            <c:idx val="0"/>
            <c:invertIfNegative val="0"/>
            <c:bubble3D val="0"/>
            <c:spPr>
              <a:pattFill prst="dkUpDiag">
                <a:fgClr>
                  <a:srgbClr val="C00002"/>
                </a:fgClr>
                <a:bgClr>
                  <a:schemeClr val="bg1"/>
                </a:bgClr>
              </a:pattFill>
              <a:ln>
                <a:solidFill>
                  <a:srgbClr val="ED7D30"/>
                </a:solidFill>
              </a:ln>
              <a:effectLst/>
            </c:spPr>
            <c:extLst>
              <c:ext xmlns:c16="http://schemas.microsoft.com/office/drawing/2014/chart" uri="{C3380CC4-5D6E-409C-BE32-E72D297353CC}">
                <c16:uniqueId val="{00000006-4DD3-F744-8A9D-58144CEA3E1F}"/>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DD3-F744-8A9D-58144CEA3E1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'NEW3'!$B$25:$E$25</c:f>
              <c:strCache>
                <c:ptCount val="4"/>
                <c:pt idx="0">
                  <c:v>All Americans</c:v>
                </c:pt>
                <c:pt idx="1">
                  <c:v>Republican</c:v>
                </c:pt>
                <c:pt idx="2">
                  <c:v>Independent</c:v>
                </c:pt>
                <c:pt idx="3">
                  <c:v>Democrat</c:v>
                </c:pt>
              </c:strCache>
            </c:strRef>
          </c:cat>
          <c:val>
            <c:numRef>
              <c:f>'NEW3'!$B$28:$E$28</c:f>
              <c:numCache>
                <c:formatCode>General</c:formatCode>
                <c:ptCount val="4"/>
                <c:pt idx="0">
                  <c:v>11</c:v>
                </c:pt>
                <c:pt idx="1">
                  <c:v>25</c:v>
                </c:pt>
                <c:pt idx="2">
                  <c:v>8</c:v>
                </c:pt>
                <c:pt idx="3">
                  <c:v>2</c:v>
                </c:pt>
              </c:numCache>
            </c:numRef>
          </c:val>
          <c:extLst>
            <c:ext xmlns:c16="http://schemas.microsoft.com/office/drawing/2014/chart" uri="{C3380CC4-5D6E-409C-BE32-E72D297353CC}">
              <c16:uniqueId val="{00000002-4DD3-F744-8A9D-58144CEA3E1F}"/>
            </c:ext>
          </c:extLst>
        </c:ser>
        <c:ser>
          <c:idx val="3"/>
          <c:order val="3"/>
          <c:tx>
            <c:strRef>
              <c:f>'NEW3'!$A$29</c:f>
              <c:strCache>
                <c:ptCount val="1"/>
                <c:pt idx="0">
                  <c:v>Would not vote for a candidate from a new political party</c:v>
                </c:pt>
              </c:strCache>
            </c:strRef>
          </c:tx>
          <c:spPr>
            <a:solidFill>
              <a:srgbClr val="767172"/>
            </a:solidFill>
            <a:ln>
              <a:noFill/>
            </a:ln>
            <a:effectLst/>
          </c:spPr>
          <c:invertIfNegative val="0"/>
          <c:dPt>
            <c:idx val="0"/>
            <c:invertIfNegative val="0"/>
            <c:bubble3D val="0"/>
            <c:spPr>
              <a:pattFill prst="dkUpDiag">
                <a:fgClr>
                  <a:srgbClr val="767172"/>
                </a:fgClr>
                <a:bgClr>
                  <a:schemeClr val="bg1"/>
                </a:bgClr>
              </a:pattFill>
              <a:ln>
                <a:solidFill>
                  <a:srgbClr val="767172"/>
                </a:solidFill>
              </a:ln>
              <a:effectLst/>
            </c:spPr>
            <c:extLst>
              <c:ext xmlns:c16="http://schemas.microsoft.com/office/drawing/2014/chart" uri="{C3380CC4-5D6E-409C-BE32-E72D297353CC}">
                <c16:uniqueId val="{00000007-4DD3-F744-8A9D-58144CEA3E1F}"/>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DD3-F744-8A9D-58144CEA3E1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'NEW3'!$B$25:$E$25</c:f>
              <c:strCache>
                <c:ptCount val="4"/>
                <c:pt idx="0">
                  <c:v>All Americans</c:v>
                </c:pt>
                <c:pt idx="1">
                  <c:v>Republican</c:v>
                </c:pt>
                <c:pt idx="2">
                  <c:v>Independent</c:v>
                </c:pt>
                <c:pt idx="3">
                  <c:v>Democrat</c:v>
                </c:pt>
              </c:strCache>
            </c:strRef>
          </c:cat>
          <c:val>
            <c:numRef>
              <c:f>'NEW3'!$B$29:$E$29</c:f>
              <c:numCache>
                <c:formatCode>General</c:formatCode>
                <c:ptCount val="4"/>
                <c:pt idx="0">
                  <c:v>31</c:v>
                </c:pt>
                <c:pt idx="1">
                  <c:v>35</c:v>
                </c:pt>
                <c:pt idx="2">
                  <c:v>21</c:v>
                </c:pt>
                <c:pt idx="3">
                  <c:v>36</c:v>
                </c:pt>
              </c:numCache>
            </c:numRef>
          </c:val>
          <c:extLst>
            <c:ext xmlns:c16="http://schemas.microsoft.com/office/drawing/2014/chart" uri="{C3380CC4-5D6E-409C-BE32-E72D297353CC}">
              <c16:uniqueId val="{00000003-4DD3-F744-8A9D-58144CEA3E1F}"/>
            </c:ext>
          </c:extLst>
        </c:ser>
        <c:dLbls>
          <c:showLegendKey val="0"/>
          <c:showVal val="1"/>
          <c:showCatName val="0"/>
          <c:showSerName val="0"/>
          <c:showPercent val="0"/>
          <c:showBubbleSize val="0"/>
        </c:dLbls>
        <c:gapWidth val="182"/>
        <c:overlap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dirty="0"/>
                  <a:t>Source: PRRI 2022 American Values Survey. </a:t>
                </a:r>
              </a:p>
            </c:rich>
          </c:tx>
          <c:layout>
            <c:manualLayout>
              <c:xMode val="edge"/>
              <c:yMode val="edge"/>
              <c:x val="0.35168850122183004"/>
              <c:y val="0.94526666068288256"/>
            </c:manualLayout>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t"/>
      <c:layout>
        <c:manualLayout>
          <c:xMode val="edge"/>
          <c:yMode val="edge"/>
          <c:x val="0"/>
          <c:y val="7.8070334156341084E-2"/>
          <c:w val="1"/>
          <c:h val="0.2346673847207401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charset="0"/>
                <a:ea typeface="Arial" charset="0"/>
                <a:cs typeface="Arial" charset="0"/>
              </a:defRPr>
            </a:pPr>
            <a:r>
              <a:rPr lang="en-US" sz="1400" b="0" i="1" u="none" strike="noStrike" baseline="0" dirty="0">
                <a:effectLst/>
              </a:rPr>
              <a:t>Percent who oppose overturning Roe v. Wade, the decision that had affirmed a constitutional right to abortion:</a:t>
            </a:r>
            <a:endParaRPr lang="en-US" sz="1400" i="1" dirty="0"/>
          </a:p>
        </c:rich>
      </c:tx>
      <c:layout>
        <c:manualLayout>
          <c:xMode val="edge"/>
          <c:yMode val="edge"/>
          <c:x val="0.13596230227858686"/>
          <c:y val="1.8012408705808433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charset="0"/>
              <a:ea typeface="Arial" charset="0"/>
              <a:cs typeface="Arial" charset="0"/>
            </a:defRPr>
          </a:pPr>
          <a:endParaRPr lang="en-US"/>
        </a:p>
      </c:txPr>
    </c:title>
    <c:autoTitleDeleted val="0"/>
    <c:plotArea>
      <c:layout/>
      <c:barChart>
        <c:barDir val="bar"/>
        <c:grouping val="clustered"/>
        <c:varyColors val="0"/>
        <c:ser>
          <c:idx val="0"/>
          <c:order val="0"/>
          <c:spPr>
            <a:solidFill>
              <a:srgbClr val="4371C3"/>
            </a:solidFill>
            <a:ln>
              <a:noFill/>
            </a:ln>
            <a:effectLst/>
          </c:spPr>
          <c:invertIfNegative val="0"/>
          <c:dPt>
            <c:idx val="0"/>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0-34BB-7F4F-976B-9149AA392463}"/>
              </c:ext>
            </c:extLst>
          </c:dPt>
          <c:dLbls>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baseline="0">
                    <a:solidFill>
                      <a:schemeClr val="tx1"/>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1.5'!$A$5:$A$26</c:f>
              <c:strCache>
                <c:ptCount val="22"/>
                <c:pt idx="0">
                  <c:v>All Americans</c:v>
                </c:pt>
                <c:pt idx="2">
                  <c:v>Republican </c:v>
                </c:pt>
                <c:pt idx="3">
                  <c:v>Independent</c:v>
                </c:pt>
                <c:pt idx="4">
                  <c:v>Democrat</c:v>
                </c:pt>
                <c:pt idx="6">
                  <c:v>White evangelical Protestant</c:v>
                </c:pt>
                <c:pt idx="7">
                  <c:v>Other Christian</c:v>
                </c:pt>
                <c:pt idx="8">
                  <c:v>Hispanic Catholic</c:v>
                </c:pt>
                <c:pt idx="9">
                  <c:v>White Catholic</c:v>
                </c:pt>
                <c:pt idx="10">
                  <c:v>White mainline Protestant</c:v>
                </c:pt>
                <c:pt idx="11">
                  <c:v>Non-Christian religion</c:v>
                </c:pt>
                <c:pt idx="12">
                  <c:v>Black Protestant</c:v>
                </c:pt>
                <c:pt idx="13">
                  <c:v>Religiously unaffiliated</c:v>
                </c:pt>
                <c:pt idx="15">
                  <c:v>Age 65+</c:v>
                </c:pt>
                <c:pt idx="16">
                  <c:v>Age 50-64</c:v>
                </c:pt>
                <c:pt idx="17">
                  <c:v>Age 30-49</c:v>
                </c:pt>
                <c:pt idx="18">
                  <c:v>Age 18-29</c:v>
                </c:pt>
                <c:pt idx="20">
                  <c:v>Men</c:v>
                </c:pt>
                <c:pt idx="21">
                  <c:v>Women</c:v>
                </c:pt>
              </c:strCache>
            </c:strRef>
          </c:cat>
          <c:val>
            <c:numRef>
              <c:f>'fig 1.5'!$B$5:$B$26</c:f>
              <c:numCache>
                <c:formatCode>General</c:formatCode>
                <c:ptCount val="22"/>
                <c:pt idx="0">
                  <c:v>61</c:v>
                </c:pt>
                <c:pt idx="2">
                  <c:v>40</c:v>
                </c:pt>
                <c:pt idx="3">
                  <c:v>63</c:v>
                </c:pt>
                <c:pt idx="4">
                  <c:v>82</c:v>
                </c:pt>
                <c:pt idx="6">
                  <c:v>37</c:v>
                </c:pt>
                <c:pt idx="7">
                  <c:v>44</c:v>
                </c:pt>
                <c:pt idx="8">
                  <c:v>52</c:v>
                </c:pt>
                <c:pt idx="9">
                  <c:v>56</c:v>
                </c:pt>
                <c:pt idx="10">
                  <c:v>67</c:v>
                </c:pt>
                <c:pt idx="11">
                  <c:v>73</c:v>
                </c:pt>
                <c:pt idx="12">
                  <c:v>73</c:v>
                </c:pt>
                <c:pt idx="13">
                  <c:v>78</c:v>
                </c:pt>
                <c:pt idx="15">
                  <c:v>54</c:v>
                </c:pt>
                <c:pt idx="16">
                  <c:v>57</c:v>
                </c:pt>
                <c:pt idx="17">
                  <c:v>62</c:v>
                </c:pt>
                <c:pt idx="18">
                  <c:v>68</c:v>
                </c:pt>
                <c:pt idx="20">
                  <c:v>58</c:v>
                </c:pt>
                <c:pt idx="21">
                  <c:v>62</c:v>
                </c:pt>
              </c:numCache>
            </c:numRef>
          </c:val>
          <c:extLst>
            <c:ext xmlns:c16="http://schemas.microsoft.com/office/drawing/2014/chart" uri="{C3380CC4-5D6E-409C-BE32-E72D297353CC}">
              <c16:uniqueId val="{00000000-F8DD-2342-ADEB-ACE010E397E4}"/>
            </c:ext>
          </c:extLst>
        </c:ser>
        <c:dLbls>
          <c:dLblPos val="ctr"/>
          <c:showLegendKey val="0"/>
          <c:showVal val="1"/>
          <c:showCatName val="0"/>
          <c:showSerName val="0"/>
          <c:showPercent val="0"/>
          <c:showBubbleSize val="0"/>
        </c:dLbls>
        <c:gapWidth val="100"/>
        <c:axId val="1317080784"/>
        <c:axId val="877919344"/>
      </c:barChart>
      <c:catAx>
        <c:axId val="1317080784"/>
        <c:scaling>
          <c:orientation val="maxMin"/>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charset="0"/>
                <a:ea typeface="Arial" charset="0"/>
                <a:cs typeface="Arial" charset="0"/>
              </a:defRPr>
            </a:pPr>
            <a:endParaRPr lang="en-US"/>
          </a:p>
        </c:txPr>
        <c:crossAx val="877919344"/>
        <c:crosses val="autoZero"/>
        <c:auto val="1"/>
        <c:lblAlgn val="ctr"/>
        <c:lblOffset val="100"/>
        <c:noMultiLvlLbl val="0"/>
      </c:catAx>
      <c:valAx>
        <c:axId val="8779193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r>
                  <a:rPr lang="en-US" sz="1000"/>
                  <a:t>Source: PRRI 2022 American Values Survey.</a:t>
                </a:r>
              </a:p>
            </c:rich>
          </c:tx>
          <c:layout>
            <c:manualLayout>
              <c:xMode val="edge"/>
              <c:yMode val="edge"/>
              <c:x val="0.35257287529324322"/>
              <c:y val="0.935485556152029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1317080784"/>
        <c:crosses val="max"/>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sz="1400">
          <a:solidFill>
            <a:schemeClr val="tx1"/>
          </a:solidFill>
          <a:latin typeface="Arial" charset="0"/>
          <a:ea typeface="Arial" charset="0"/>
          <a:cs typeface="Arial"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i="1"/>
              <a:t>Percent who say abortion should be legal in most or all cases: </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'Fig. 3.2'!$B$5</c:f>
              <c:strCache>
                <c:ptCount val="1"/>
                <c:pt idx="0">
                  <c:v>All Americans</c:v>
                </c:pt>
              </c:strCache>
            </c:strRef>
          </c:tx>
          <c:spPr>
            <a:ln w="34925" cap="rnd">
              <a:solidFill>
                <a:srgbClr val="76717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F957-A14E-AE8B-636B255EC40C}"/>
                </c:ext>
              </c:extLst>
            </c:dLbl>
            <c:dLbl>
              <c:idx val="3"/>
              <c:delete val="1"/>
              <c:extLst>
                <c:ext xmlns:c15="http://schemas.microsoft.com/office/drawing/2012/chart" uri="{CE6537A1-D6FC-4f65-9D91-7224C49458BB}"/>
                <c:ext xmlns:c16="http://schemas.microsoft.com/office/drawing/2014/chart" uri="{C3380CC4-5D6E-409C-BE32-E72D297353CC}">
                  <c16:uniqueId val="{00000007-F957-A14E-AE8B-636B255EC40C}"/>
                </c:ext>
              </c:extLst>
            </c:dLbl>
            <c:dLbl>
              <c:idx val="5"/>
              <c:delete val="1"/>
              <c:extLst>
                <c:ext xmlns:c15="http://schemas.microsoft.com/office/drawing/2012/chart" uri="{CE6537A1-D6FC-4f65-9D91-7224C49458BB}"/>
                <c:ext xmlns:c16="http://schemas.microsoft.com/office/drawing/2014/chart" uri="{C3380CC4-5D6E-409C-BE32-E72D297353CC}">
                  <c16:uniqueId val="{00000004-F957-A14E-AE8B-636B255EC40C}"/>
                </c:ext>
              </c:extLst>
            </c:dLbl>
            <c:dLbl>
              <c:idx val="8"/>
              <c:delete val="1"/>
              <c:extLst>
                <c:ext xmlns:c15="http://schemas.microsoft.com/office/drawing/2012/chart" uri="{CE6537A1-D6FC-4f65-9D91-7224C49458BB}"/>
                <c:ext xmlns:c16="http://schemas.microsoft.com/office/drawing/2014/chart" uri="{C3380CC4-5D6E-409C-BE32-E72D297353CC}">
                  <c16:uniqueId val="{00000001-F957-A14E-AE8B-636B255EC40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3.2'!$A$6:$A$19</c:f>
              <c:numCache>
                <c:formatCode>mmm\-yy</c:formatCode>
                <c:ptCount val="14"/>
                <c:pt idx="0">
                  <c:v>44805</c:v>
                </c:pt>
                <c:pt idx="1">
                  <c:v>44734</c:v>
                </c:pt>
                <c:pt idx="2">
                  <c:v>44642</c:v>
                </c:pt>
                <c:pt idx="3">
                  <c:v>44440</c:v>
                </c:pt>
                <c:pt idx="4">
                  <c:v>44075</c:v>
                </c:pt>
                <c:pt idx="5">
                  <c:v>43709</c:v>
                </c:pt>
                <c:pt idx="6">
                  <c:v>43344</c:v>
                </c:pt>
                <c:pt idx="7">
                  <c:v>42614</c:v>
                </c:pt>
                <c:pt idx="8">
                  <c:v>42278</c:v>
                </c:pt>
                <c:pt idx="9">
                  <c:v>41913</c:v>
                </c:pt>
                <c:pt idx="10">
                  <c:v>41456</c:v>
                </c:pt>
                <c:pt idx="11">
                  <c:v>41183</c:v>
                </c:pt>
                <c:pt idx="12">
                  <c:v>40695</c:v>
                </c:pt>
                <c:pt idx="13">
                  <c:v>40452</c:v>
                </c:pt>
              </c:numCache>
            </c:numRef>
          </c:cat>
          <c:val>
            <c:numRef>
              <c:f>'Fig. 3.2'!$B$6:$B$19</c:f>
              <c:numCache>
                <c:formatCode>General</c:formatCode>
                <c:ptCount val="14"/>
                <c:pt idx="0">
                  <c:v>62</c:v>
                </c:pt>
                <c:pt idx="1">
                  <c:v>65</c:v>
                </c:pt>
                <c:pt idx="2">
                  <c:v>64</c:v>
                </c:pt>
                <c:pt idx="3">
                  <c:v>60</c:v>
                </c:pt>
                <c:pt idx="4">
                  <c:v>60</c:v>
                </c:pt>
                <c:pt idx="5">
                  <c:v>58</c:v>
                </c:pt>
                <c:pt idx="6">
                  <c:v>59</c:v>
                </c:pt>
                <c:pt idx="7">
                  <c:v>62</c:v>
                </c:pt>
                <c:pt idx="8">
                  <c:v>57</c:v>
                </c:pt>
                <c:pt idx="9">
                  <c:v>57</c:v>
                </c:pt>
                <c:pt idx="10">
                  <c:v>54</c:v>
                </c:pt>
                <c:pt idx="11">
                  <c:v>56</c:v>
                </c:pt>
                <c:pt idx="12">
                  <c:v>53</c:v>
                </c:pt>
                <c:pt idx="13">
                  <c:v>55</c:v>
                </c:pt>
              </c:numCache>
            </c:numRef>
          </c:val>
          <c:smooth val="0"/>
          <c:extLst>
            <c:ext xmlns:c16="http://schemas.microsoft.com/office/drawing/2014/chart" uri="{C3380CC4-5D6E-409C-BE32-E72D297353CC}">
              <c16:uniqueId val="{00000000-C0C5-CB4D-BAA9-499CAC45ADDD}"/>
            </c:ext>
          </c:extLst>
        </c:ser>
        <c:ser>
          <c:idx val="1"/>
          <c:order val="1"/>
          <c:tx>
            <c:strRef>
              <c:f>'Fig. 3.2'!$C$5</c:f>
              <c:strCache>
                <c:ptCount val="1"/>
                <c:pt idx="0">
                  <c:v>Republican</c:v>
                </c:pt>
              </c:strCache>
            </c:strRef>
          </c:tx>
          <c:spPr>
            <a:ln w="34925"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F957-A14E-AE8B-636B255EC40C}"/>
                </c:ext>
              </c:extLst>
            </c:dLbl>
            <c:dLbl>
              <c:idx val="3"/>
              <c:delete val="1"/>
              <c:extLst>
                <c:ext xmlns:c15="http://schemas.microsoft.com/office/drawing/2012/chart" uri="{CE6537A1-D6FC-4f65-9D91-7224C49458BB}"/>
                <c:ext xmlns:c16="http://schemas.microsoft.com/office/drawing/2014/chart" uri="{C3380CC4-5D6E-409C-BE32-E72D297353CC}">
                  <c16:uniqueId val="{00000006-F957-A14E-AE8B-636B255EC40C}"/>
                </c:ext>
              </c:extLst>
            </c:dLbl>
            <c:dLbl>
              <c:idx val="5"/>
              <c:delete val="1"/>
              <c:extLst>
                <c:ext xmlns:c15="http://schemas.microsoft.com/office/drawing/2012/chart" uri="{CE6537A1-D6FC-4f65-9D91-7224C49458BB}"/>
                <c:ext xmlns:c16="http://schemas.microsoft.com/office/drawing/2014/chart" uri="{C3380CC4-5D6E-409C-BE32-E72D297353CC}">
                  <c16:uniqueId val="{00000003-F957-A14E-AE8B-636B255EC40C}"/>
                </c:ext>
              </c:extLst>
            </c:dLbl>
            <c:dLbl>
              <c:idx val="8"/>
              <c:delete val="1"/>
              <c:extLst>
                <c:ext xmlns:c15="http://schemas.microsoft.com/office/drawing/2012/chart" uri="{CE6537A1-D6FC-4f65-9D91-7224C49458BB}"/>
                <c:ext xmlns:c16="http://schemas.microsoft.com/office/drawing/2014/chart" uri="{C3380CC4-5D6E-409C-BE32-E72D297353CC}">
                  <c16:uniqueId val="{00000000-F957-A14E-AE8B-636B255EC40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'Fig. 3.2'!$A$6:$A$19</c:f>
              <c:numCache>
                <c:formatCode>mmm\-yy</c:formatCode>
                <c:ptCount val="14"/>
                <c:pt idx="0">
                  <c:v>44805</c:v>
                </c:pt>
                <c:pt idx="1">
                  <c:v>44734</c:v>
                </c:pt>
                <c:pt idx="2">
                  <c:v>44642</c:v>
                </c:pt>
                <c:pt idx="3">
                  <c:v>44440</c:v>
                </c:pt>
                <c:pt idx="4">
                  <c:v>44075</c:v>
                </c:pt>
                <c:pt idx="5">
                  <c:v>43709</c:v>
                </c:pt>
                <c:pt idx="6">
                  <c:v>43344</c:v>
                </c:pt>
                <c:pt idx="7">
                  <c:v>42614</c:v>
                </c:pt>
                <c:pt idx="8">
                  <c:v>42278</c:v>
                </c:pt>
                <c:pt idx="9">
                  <c:v>41913</c:v>
                </c:pt>
                <c:pt idx="10">
                  <c:v>41456</c:v>
                </c:pt>
                <c:pt idx="11">
                  <c:v>41183</c:v>
                </c:pt>
                <c:pt idx="12">
                  <c:v>40695</c:v>
                </c:pt>
                <c:pt idx="13">
                  <c:v>40452</c:v>
                </c:pt>
              </c:numCache>
            </c:numRef>
          </c:cat>
          <c:val>
            <c:numRef>
              <c:f>'Fig. 3.2'!$C$6:$C$19</c:f>
              <c:numCache>
                <c:formatCode>General</c:formatCode>
                <c:ptCount val="14"/>
                <c:pt idx="0">
                  <c:v>37</c:v>
                </c:pt>
                <c:pt idx="1">
                  <c:v>35</c:v>
                </c:pt>
                <c:pt idx="2">
                  <c:v>36</c:v>
                </c:pt>
                <c:pt idx="3">
                  <c:v>33</c:v>
                </c:pt>
                <c:pt idx="4">
                  <c:v>32</c:v>
                </c:pt>
                <c:pt idx="5">
                  <c:v>29</c:v>
                </c:pt>
                <c:pt idx="6">
                  <c:v>40</c:v>
                </c:pt>
                <c:pt idx="7">
                  <c:v>41</c:v>
                </c:pt>
                <c:pt idx="8">
                  <c:v>33</c:v>
                </c:pt>
                <c:pt idx="9">
                  <c:v>41</c:v>
                </c:pt>
                <c:pt idx="10">
                  <c:v>34</c:v>
                </c:pt>
                <c:pt idx="11">
                  <c:v>33</c:v>
                </c:pt>
                <c:pt idx="12">
                  <c:v>38</c:v>
                </c:pt>
                <c:pt idx="13">
                  <c:v>35</c:v>
                </c:pt>
              </c:numCache>
            </c:numRef>
          </c:val>
          <c:smooth val="0"/>
          <c:extLst>
            <c:ext xmlns:c16="http://schemas.microsoft.com/office/drawing/2014/chart" uri="{C3380CC4-5D6E-409C-BE32-E72D297353CC}">
              <c16:uniqueId val="{00000001-C0C5-CB4D-BAA9-499CAC45ADDD}"/>
            </c:ext>
          </c:extLst>
        </c:ser>
        <c:ser>
          <c:idx val="2"/>
          <c:order val="2"/>
          <c:tx>
            <c:strRef>
              <c:f>'Fig. 3.2'!$D$5</c:f>
              <c:strCache>
                <c:ptCount val="1"/>
                <c:pt idx="0">
                  <c:v>Democrat</c:v>
                </c:pt>
              </c:strCache>
            </c:strRef>
          </c:tx>
          <c:spPr>
            <a:ln w="34925" cap="rnd">
              <a:solidFill>
                <a:srgbClr val="4472C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B-F957-A14E-AE8B-636B255EC40C}"/>
                </c:ext>
              </c:extLst>
            </c:dLbl>
            <c:dLbl>
              <c:idx val="3"/>
              <c:delete val="1"/>
              <c:extLst>
                <c:ext xmlns:c15="http://schemas.microsoft.com/office/drawing/2012/chart" uri="{CE6537A1-D6FC-4f65-9D91-7224C49458BB}"/>
                <c:ext xmlns:c16="http://schemas.microsoft.com/office/drawing/2014/chart" uri="{C3380CC4-5D6E-409C-BE32-E72D297353CC}">
                  <c16:uniqueId val="{00000008-F957-A14E-AE8B-636B255EC40C}"/>
                </c:ext>
              </c:extLst>
            </c:dLbl>
            <c:dLbl>
              <c:idx val="5"/>
              <c:delete val="1"/>
              <c:extLst>
                <c:ext xmlns:c15="http://schemas.microsoft.com/office/drawing/2012/chart" uri="{CE6537A1-D6FC-4f65-9D91-7224C49458BB}"/>
                <c:ext xmlns:c16="http://schemas.microsoft.com/office/drawing/2014/chart" uri="{C3380CC4-5D6E-409C-BE32-E72D297353CC}">
                  <c16:uniqueId val="{00000005-F957-A14E-AE8B-636B255EC40C}"/>
                </c:ext>
              </c:extLst>
            </c:dLbl>
            <c:dLbl>
              <c:idx val="8"/>
              <c:delete val="1"/>
              <c:extLst>
                <c:ext xmlns:c15="http://schemas.microsoft.com/office/drawing/2012/chart" uri="{CE6537A1-D6FC-4f65-9D91-7224C49458BB}"/>
                <c:ext xmlns:c16="http://schemas.microsoft.com/office/drawing/2014/chart" uri="{C3380CC4-5D6E-409C-BE32-E72D297353CC}">
                  <c16:uniqueId val="{00000002-F957-A14E-AE8B-636B255EC40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3.2'!$A$6:$A$19</c:f>
              <c:numCache>
                <c:formatCode>mmm\-yy</c:formatCode>
                <c:ptCount val="14"/>
                <c:pt idx="0">
                  <c:v>44805</c:v>
                </c:pt>
                <c:pt idx="1">
                  <c:v>44734</c:v>
                </c:pt>
                <c:pt idx="2">
                  <c:v>44642</c:v>
                </c:pt>
                <c:pt idx="3">
                  <c:v>44440</c:v>
                </c:pt>
                <c:pt idx="4">
                  <c:v>44075</c:v>
                </c:pt>
                <c:pt idx="5">
                  <c:v>43709</c:v>
                </c:pt>
                <c:pt idx="6">
                  <c:v>43344</c:v>
                </c:pt>
                <c:pt idx="7">
                  <c:v>42614</c:v>
                </c:pt>
                <c:pt idx="8">
                  <c:v>42278</c:v>
                </c:pt>
                <c:pt idx="9">
                  <c:v>41913</c:v>
                </c:pt>
                <c:pt idx="10">
                  <c:v>41456</c:v>
                </c:pt>
                <c:pt idx="11">
                  <c:v>41183</c:v>
                </c:pt>
                <c:pt idx="12">
                  <c:v>40695</c:v>
                </c:pt>
                <c:pt idx="13">
                  <c:v>40452</c:v>
                </c:pt>
              </c:numCache>
            </c:numRef>
          </c:cat>
          <c:val>
            <c:numRef>
              <c:f>'Fig. 3.2'!$D$6:$D$19</c:f>
              <c:numCache>
                <c:formatCode>General</c:formatCode>
                <c:ptCount val="14"/>
                <c:pt idx="0">
                  <c:v>86</c:v>
                </c:pt>
                <c:pt idx="1">
                  <c:v>88</c:v>
                </c:pt>
                <c:pt idx="2">
                  <c:v>87</c:v>
                </c:pt>
                <c:pt idx="3">
                  <c:v>83</c:v>
                </c:pt>
                <c:pt idx="4">
                  <c:v>78</c:v>
                </c:pt>
                <c:pt idx="5">
                  <c:v>77</c:v>
                </c:pt>
                <c:pt idx="6">
                  <c:v>73</c:v>
                </c:pt>
                <c:pt idx="7">
                  <c:v>76</c:v>
                </c:pt>
                <c:pt idx="8">
                  <c:v>74</c:v>
                </c:pt>
                <c:pt idx="9">
                  <c:v>66</c:v>
                </c:pt>
                <c:pt idx="10">
                  <c:v>67</c:v>
                </c:pt>
                <c:pt idx="11">
                  <c:v>74</c:v>
                </c:pt>
                <c:pt idx="12">
                  <c:v>70</c:v>
                </c:pt>
                <c:pt idx="13">
                  <c:v>71</c:v>
                </c:pt>
              </c:numCache>
            </c:numRef>
          </c:val>
          <c:smooth val="0"/>
          <c:extLst>
            <c:ext xmlns:c16="http://schemas.microsoft.com/office/drawing/2014/chart" uri="{C3380CC4-5D6E-409C-BE32-E72D297353CC}">
              <c16:uniqueId val="{00000002-C0C5-CB4D-BAA9-499CAC45ADDD}"/>
            </c:ext>
          </c:extLst>
        </c:ser>
        <c:dLbls>
          <c:showLegendKey val="0"/>
          <c:showVal val="1"/>
          <c:showCatName val="0"/>
          <c:showSerName val="0"/>
          <c:showPercent val="0"/>
          <c:showBubbleSize val="0"/>
        </c:dLbls>
        <c:smooth val="0"/>
        <c:axId val="1026258704"/>
        <c:axId val="1026255152"/>
      </c:lineChart>
      <c:dateAx>
        <c:axId val="1026258704"/>
        <c:scaling>
          <c:orientation val="minMax"/>
          <c:max val="44835"/>
          <c:min val="40452"/>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Sources: PRRI </a:t>
                </a:r>
                <a:r>
                  <a:rPr lang="en-US" sz="1000" b="0" i="0" u="none" strike="noStrike" baseline="0">
                    <a:effectLst/>
                  </a:rPr>
                  <a:t>2010-2022</a:t>
                </a:r>
                <a:r>
                  <a:rPr lang="en-US" sz="1000" b="0" i="0" u="none" strike="noStrike" baseline="0"/>
                  <a:t> </a:t>
                </a:r>
                <a:r>
                  <a:rPr lang="en-US"/>
                  <a:t>Surveys.</a:t>
                </a:r>
              </a:p>
            </c:rich>
          </c:tx>
          <c:layout>
            <c:manualLayout>
              <c:xMode val="edge"/>
              <c:yMode val="edge"/>
              <c:x val="0.38032912004420499"/>
              <c:y val="0.954834948895108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6255152"/>
        <c:crosses val="autoZero"/>
        <c:auto val="0"/>
        <c:lblOffset val="100"/>
        <c:baseTimeUnit val="months"/>
        <c:majorUnit val="1"/>
        <c:majorTimeUnit val="years"/>
      </c:dateAx>
      <c:valAx>
        <c:axId val="1026255152"/>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6258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i="1" dirty="0"/>
              <a:t>Percent who say abortion should be ILLEGAL IN ALL CASES:</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'Fig. 3.3'!$B$5</c:f>
              <c:strCache>
                <c:ptCount val="1"/>
                <c:pt idx="0">
                  <c:v>All Americans</c:v>
                </c:pt>
              </c:strCache>
            </c:strRef>
          </c:tx>
          <c:spPr>
            <a:ln w="34925" cap="rnd">
              <a:solidFill>
                <a:srgbClr val="76717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4A7B-274B-B103-38C822662EA8}"/>
                </c:ext>
              </c:extLst>
            </c:dLbl>
            <c:dLbl>
              <c:idx val="3"/>
              <c:delete val="1"/>
              <c:extLst>
                <c:ext xmlns:c15="http://schemas.microsoft.com/office/drawing/2012/chart" uri="{CE6537A1-D6FC-4f65-9D91-7224C49458BB}"/>
                <c:ext xmlns:c16="http://schemas.microsoft.com/office/drawing/2014/chart" uri="{C3380CC4-5D6E-409C-BE32-E72D297353CC}">
                  <c16:uniqueId val="{00000006-4A7B-274B-B103-38C822662EA8}"/>
                </c:ext>
              </c:extLst>
            </c:dLbl>
            <c:dLbl>
              <c:idx val="5"/>
              <c:delete val="1"/>
              <c:extLst>
                <c:ext xmlns:c15="http://schemas.microsoft.com/office/drawing/2012/chart" uri="{CE6537A1-D6FC-4f65-9D91-7224C49458BB}"/>
                <c:ext xmlns:c16="http://schemas.microsoft.com/office/drawing/2014/chart" uri="{C3380CC4-5D6E-409C-BE32-E72D297353CC}">
                  <c16:uniqueId val="{00000003-4A7B-274B-B103-38C822662EA8}"/>
                </c:ext>
              </c:extLst>
            </c:dLbl>
            <c:dLbl>
              <c:idx val="8"/>
              <c:delete val="1"/>
              <c:extLst>
                <c:ext xmlns:c15="http://schemas.microsoft.com/office/drawing/2012/chart" uri="{CE6537A1-D6FC-4f65-9D91-7224C49458BB}"/>
                <c:ext xmlns:c16="http://schemas.microsoft.com/office/drawing/2014/chart" uri="{C3380CC4-5D6E-409C-BE32-E72D297353CC}">
                  <c16:uniqueId val="{00000000-6045-F44F-B19B-A85EF6032B7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3.3'!$A$6:$A$19</c:f>
              <c:numCache>
                <c:formatCode>mmm\-yy</c:formatCode>
                <c:ptCount val="14"/>
                <c:pt idx="0">
                  <c:v>44805</c:v>
                </c:pt>
                <c:pt idx="1">
                  <c:v>44713</c:v>
                </c:pt>
                <c:pt idx="2">
                  <c:v>44621</c:v>
                </c:pt>
                <c:pt idx="3">
                  <c:v>44440</c:v>
                </c:pt>
                <c:pt idx="4">
                  <c:v>44075</c:v>
                </c:pt>
                <c:pt idx="5">
                  <c:v>43709</c:v>
                </c:pt>
                <c:pt idx="6">
                  <c:v>43344</c:v>
                </c:pt>
                <c:pt idx="7">
                  <c:v>42614</c:v>
                </c:pt>
                <c:pt idx="8" formatCode="m/d/yy">
                  <c:v>42278</c:v>
                </c:pt>
                <c:pt idx="9" formatCode="m/d/yy">
                  <c:v>41913</c:v>
                </c:pt>
                <c:pt idx="10" formatCode="m/d/yy">
                  <c:v>41456</c:v>
                </c:pt>
                <c:pt idx="11" formatCode="m/d/yy">
                  <c:v>41183</c:v>
                </c:pt>
                <c:pt idx="12" formatCode="m/d/yy">
                  <c:v>40695</c:v>
                </c:pt>
                <c:pt idx="13" formatCode="m/d/yy">
                  <c:v>40452</c:v>
                </c:pt>
              </c:numCache>
            </c:numRef>
          </c:cat>
          <c:val>
            <c:numRef>
              <c:f>'Fig. 3.3'!$B$6:$B$19</c:f>
              <c:numCache>
                <c:formatCode>General</c:formatCode>
                <c:ptCount val="14"/>
                <c:pt idx="0">
                  <c:v>8</c:v>
                </c:pt>
                <c:pt idx="1">
                  <c:v>8</c:v>
                </c:pt>
                <c:pt idx="2">
                  <c:v>9</c:v>
                </c:pt>
                <c:pt idx="3">
                  <c:v>11</c:v>
                </c:pt>
                <c:pt idx="4">
                  <c:v>13</c:v>
                </c:pt>
                <c:pt idx="5">
                  <c:v>11</c:v>
                </c:pt>
                <c:pt idx="6">
                  <c:v>14</c:v>
                </c:pt>
                <c:pt idx="7">
                  <c:v>12</c:v>
                </c:pt>
                <c:pt idx="8">
                  <c:v>14</c:v>
                </c:pt>
                <c:pt idx="9">
                  <c:v>17</c:v>
                </c:pt>
                <c:pt idx="10">
                  <c:v>14</c:v>
                </c:pt>
                <c:pt idx="11">
                  <c:v>15</c:v>
                </c:pt>
                <c:pt idx="12">
                  <c:v>14</c:v>
                </c:pt>
                <c:pt idx="13">
                  <c:v>15</c:v>
                </c:pt>
              </c:numCache>
            </c:numRef>
          </c:val>
          <c:smooth val="0"/>
          <c:extLst>
            <c:ext xmlns:c16="http://schemas.microsoft.com/office/drawing/2014/chart" uri="{C3380CC4-5D6E-409C-BE32-E72D297353CC}">
              <c16:uniqueId val="{00000001-6045-F44F-B19B-A85EF6032B79}"/>
            </c:ext>
          </c:extLst>
        </c:ser>
        <c:ser>
          <c:idx val="1"/>
          <c:order val="1"/>
          <c:tx>
            <c:strRef>
              <c:f>'Fig. 3.3'!$C$5</c:f>
              <c:strCache>
                <c:ptCount val="1"/>
                <c:pt idx="0">
                  <c:v>Republican</c:v>
                </c:pt>
              </c:strCache>
            </c:strRef>
          </c:tx>
          <c:spPr>
            <a:ln w="34925"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4A7B-274B-B103-38C822662EA8}"/>
                </c:ext>
              </c:extLst>
            </c:dLbl>
            <c:dLbl>
              <c:idx val="3"/>
              <c:delete val="1"/>
              <c:extLst>
                <c:ext xmlns:c15="http://schemas.microsoft.com/office/drawing/2012/chart" uri="{CE6537A1-D6FC-4f65-9D91-7224C49458BB}"/>
                <c:ext xmlns:c16="http://schemas.microsoft.com/office/drawing/2014/chart" uri="{C3380CC4-5D6E-409C-BE32-E72D297353CC}">
                  <c16:uniqueId val="{00000005-4A7B-274B-B103-38C822662EA8}"/>
                </c:ext>
              </c:extLst>
            </c:dLbl>
            <c:dLbl>
              <c:idx val="5"/>
              <c:delete val="1"/>
              <c:extLst>
                <c:ext xmlns:c15="http://schemas.microsoft.com/office/drawing/2012/chart" uri="{CE6537A1-D6FC-4f65-9D91-7224C49458BB}"/>
                <c:ext xmlns:c16="http://schemas.microsoft.com/office/drawing/2014/chart" uri="{C3380CC4-5D6E-409C-BE32-E72D297353CC}">
                  <c16:uniqueId val="{00000004-4A7B-274B-B103-38C822662EA8}"/>
                </c:ext>
              </c:extLst>
            </c:dLbl>
            <c:dLbl>
              <c:idx val="8"/>
              <c:delete val="1"/>
              <c:extLst>
                <c:ext xmlns:c15="http://schemas.microsoft.com/office/drawing/2012/chart" uri="{CE6537A1-D6FC-4f65-9D91-7224C49458BB}"/>
                <c:ext xmlns:c16="http://schemas.microsoft.com/office/drawing/2014/chart" uri="{C3380CC4-5D6E-409C-BE32-E72D297353CC}">
                  <c16:uniqueId val="{00000001-4A7B-274B-B103-38C822662EA8}"/>
                </c:ext>
              </c:extLst>
            </c:dLbl>
            <c:dLbl>
              <c:idx val="11"/>
              <c:layout>
                <c:manualLayout>
                  <c:x val="-2.751239428404801E-2"/>
                  <c:y val="3.7152777777777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45-F44F-B19B-A85EF6032B79}"/>
                </c:ext>
              </c:extLst>
            </c:dLbl>
            <c:dLbl>
              <c:idx val="12"/>
              <c:layout>
                <c:manualLayout>
                  <c:x val="-2.751239428404801E-2"/>
                  <c:y val="5.3356481481481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5-F44F-B19B-A85EF6032B79}"/>
                </c:ext>
              </c:extLst>
            </c:dLbl>
            <c:dLbl>
              <c:idx val="13"/>
              <c:layout>
                <c:manualLayout>
                  <c:x val="0"/>
                  <c:y val="1.633986507645299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43-4E4D-B09E-C87DB9DCF0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3.3'!$A$6:$A$19</c:f>
              <c:numCache>
                <c:formatCode>mmm\-yy</c:formatCode>
                <c:ptCount val="14"/>
                <c:pt idx="0">
                  <c:v>44805</c:v>
                </c:pt>
                <c:pt idx="1">
                  <c:v>44713</c:v>
                </c:pt>
                <c:pt idx="2">
                  <c:v>44621</c:v>
                </c:pt>
                <c:pt idx="3">
                  <c:v>44440</c:v>
                </c:pt>
                <c:pt idx="4">
                  <c:v>44075</c:v>
                </c:pt>
                <c:pt idx="5">
                  <c:v>43709</c:v>
                </c:pt>
                <c:pt idx="6">
                  <c:v>43344</c:v>
                </c:pt>
                <c:pt idx="7">
                  <c:v>42614</c:v>
                </c:pt>
                <c:pt idx="8" formatCode="m/d/yy">
                  <c:v>42278</c:v>
                </c:pt>
                <c:pt idx="9" formatCode="m/d/yy">
                  <c:v>41913</c:v>
                </c:pt>
                <c:pt idx="10" formatCode="m/d/yy">
                  <c:v>41456</c:v>
                </c:pt>
                <c:pt idx="11" formatCode="m/d/yy">
                  <c:v>41183</c:v>
                </c:pt>
                <c:pt idx="12" formatCode="m/d/yy">
                  <c:v>40695</c:v>
                </c:pt>
                <c:pt idx="13" formatCode="m/d/yy">
                  <c:v>40452</c:v>
                </c:pt>
              </c:numCache>
            </c:numRef>
          </c:cat>
          <c:val>
            <c:numRef>
              <c:f>'Fig. 3.3'!$C$6:$C$19</c:f>
              <c:numCache>
                <c:formatCode>General</c:formatCode>
                <c:ptCount val="14"/>
                <c:pt idx="0">
                  <c:v>11</c:v>
                </c:pt>
                <c:pt idx="1">
                  <c:v>16</c:v>
                </c:pt>
                <c:pt idx="2">
                  <c:v>18</c:v>
                </c:pt>
                <c:pt idx="3">
                  <c:v>21</c:v>
                </c:pt>
                <c:pt idx="4">
                  <c:v>23</c:v>
                </c:pt>
                <c:pt idx="5">
                  <c:v>20</c:v>
                </c:pt>
                <c:pt idx="6">
                  <c:v>20</c:v>
                </c:pt>
                <c:pt idx="7">
                  <c:v>19</c:v>
                </c:pt>
                <c:pt idx="8">
                  <c:v>21</c:v>
                </c:pt>
                <c:pt idx="9">
                  <c:v>22</c:v>
                </c:pt>
                <c:pt idx="10">
                  <c:v>22</c:v>
                </c:pt>
                <c:pt idx="11">
                  <c:v>24</c:v>
                </c:pt>
                <c:pt idx="12">
                  <c:v>19</c:v>
                </c:pt>
                <c:pt idx="13">
                  <c:v>22</c:v>
                </c:pt>
              </c:numCache>
            </c:numRef>
          </c:val>
          <c:smooth val="0"/>
          <c:extLst>
            <c:ext xmlns:c16="http://schemas.microsoft.com/office/drawing/2014/chart" uri="{C3380CC4-5D6E-409C-BE32-E72D297353CC}">
              <c16:uniqueId val="{00000004-6045-F44F-B19B-A85EF6032B79}"/>
            </c:ext>
          </c:extLst>
        </c:ser>
        <c:ser>
          <c:idx val="2"/>
          <c:order val="2"/>
          <c:tx>
            <c:strRef>
              <c:f>'Fig. 3.3'!$D$5</c:f>
              <c:strCache>
                <c:ptCount val="1"/>
                <c:pt idx="0">
                  <c:v>Democrat</c:v>
                </c:pt>
              </c:strCache>
            </c:strRef>
          </c:tx>
          <c:spPr>
            <a:ln w="34925" cap="rnd">
              <a:solidFill>
                <a:srgbClr val="4472C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4A7B-274B-B103-38C822662EA8}"/>
                </c:ext>
              </c:extLst>
            </c:dLbl>
            <c:dLbl>
              <c:idx val="3"/>
              <c:delete val="1"/>
              <c:extLst>
                <c:ext xmlns:c15="http://schemas.microsoft.com/office/drawing/2012/chart" uri="{CE6537A1-D6FC-4f65-9D91-7224C49458BB}"/>
                <c:ext xmlns:c16="http://schemas.microsoft.com/office/drawing/2014/chart" uri="{C3380CC4-5D6E-409C-BE32-E72D297353CC}">
                  <c16:uniqueId val="{00000007-4A7B-274B-B103-38C822662EA8}"/>
                </c:ext>
              </c:extLst>
            </c:dLbl>
            <c:dLbl>
              <c:idx val="5"/>
              <c:delete val="1"/>
              <c:extLst>
                <c:ext xmlns:c15="http://schemas.microsoft.com/office/drawing/2012/chart" uri="{CE6537A1-D6FC-4f65-9D91-7224C49458BB}"/>
                <c:ext xmlns:c16="http://schemas.microsoft.com/office/drawing/2014/chart" uri="{C3380CC4-5D6E-409C-BE32-E72D297353CC}">
                  <c16:uniqueId val="{00000002-4A7B-274B-B103-38C822662EA8}"/>
                </c:ext>
              </c:extLst>
            </c:dLbl>
            <c:dLbl>
              <c:idx val="8"/>
              <c:delete val="1"/>
              <c:extLst>
                <c:ext xmlns:c15="http://schemas.microsoft.com/office/drawing/2012/chart" uri="{CE6537A1-D6FC-4f65-9D91-7224C49458BB}"/>
                <c:ext xmlns:c16="http://schemas.microsoft.com/office/drawing/2014/chart" uri="{C3380CC4-5D6E-409C-BE32-E72D297353CC}">
                  <c16:uniqueId val="{00000000-4A7B-274B-B103-38C822662E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'Fig. 3.3'!$A$6:$A$19</c:f>
              <c:numCache>
                <c:formatCode>mmm\-yy</c:formatCode>
                <c:ptCount val="14"/>
                <c:pt idx="0">
                  <c:v>44805</c:v>
                </c:pt>
                <c:pt idx="1">
                  <c:v>44713</c:v>
                </c:pt>
                <c:pt idx="2">
                  <c:v>44621</c:v>
                </c:pt>
                <c:pt idx="3">
                  <c:v>44440</c:v>
                </c:pt>
                <c:pt idx="4">
                  <c:v>44075</c:v>
                </c:pt>
                <c:pt idx="5">
                  <c:v>43709</c:v>
                </c:pt>
                <c:pt idx="6">
                  <c:v>43344</c:v>
                </c:pt>
                <c:pt idx="7">
                  <c:v>42614</c:v>
                </c:pt>
                <c:pt idx="8" formatCode="m/d/yy">
                  <c:v>42278</c:v>
                </c:pt>
                <c:pt idx="9" formatCode="m/d/yy">
                  <c:v>41913</c:v>
                </c:pt>
                <c:pt idx="10" formatCode="m/d/yy">
                  <c:v>41456</c:v>
                </c:pt>
                <c:pt idx="11" formatCode="m/d/yy">
                  <c:v>41183</c:v>
                </c:pt>
                <c:pt idx="12" formatCode="m/d/yy">
                  <c:v>40695</c:v>
                </c:pt>
                <c:pt idx="13" formatCode="m/d/yy">
                  <c:v>40452</c:v>
                </c:pt>
              </c:numCache>
            </c:numRef>
          </c:cat>
          <c:val>
            <c:numRef>
              <c:f>'Fig. 3.3'!$D$6:$D$19</c:f>
              <c:numCache>
                <c:formatCode>General</c:formatCode>
                <c:ptCount val="14"/>
                <c:pt idx="0">
                  <c:v>3</c:v>
                </c:pt>
                <c:pt idx="1">
                  <c:v>2</c:v>
                </c:pt>
                <c:pt idx="2">
                  <c:v>2</c:v>
                </c:pt>
                <c:pt idx="3">
                  <c:v>5</c:v>
                </c:pt>
                <c:pt idx="4">
                  <c:v>6</c:v>
                </c:pt>
                <c:pt idx="5">
                  <c:v>7</c:v>
                </c:pt>
                <c:pt idx="6">
                  <c:v>11</c:v>
                </c:pt>
                <c:pt idx="7">
                  <c:v>8</c:v>
                </c:pt>
                <c:pt idx="8">
                  <c:v>8</c:v>
                </c:pt>
                <c:pt idx="9">
                  <c:v>12</c:v>
                </c:pt>
                <c:pt idx="10">
                  <c:v>11</c:v>
                </c:pt>
                <c:pt idx="11">
                  <c:v>9</c:v>
                </c:pt>
                <c:pt idx="12">
                  <c:v>10</c:v>
                </c:pt>
                <c:pt idx="13">
                  <c:v>10</c:v>
                </c:pt>
              </c:numCache>
            </c:numRef>
          </c:val>
          <c:smooth val="0"/>
          <c:extLst>
            <c:ext xmlns:c16="http://schemas.microsoft.com/office/drawing/2014/chart" uri="{C3380CC4-5D6E-409C-BE32-E72D297353CC}">
              <c16:uniqueId val="{00000009-6045-F44F-B19B-A85EF6032B79}"/>
            </c:ext>
          </c:extLst>
        </c:ser>
        <c:dLbls>
          <c:showLegendKey val="0"/>
          <c:showVal val="1"/>
          <c:showCatName val="0"/>
          <c:showSerName val="0"/>
          <c:showPercent val="0"/>
          <c:showBubbleSize val="0"/>
        </c:dLbls>
        <c:smooth val="0"/>
        <c:axId val="1026258704"/>
        <c:axId val="1026255152"/>
      </c:lineChart>
      <c:dateAx>
        <c:axId val="1026258704"/>
        <c:scaling>
          <c:orientation val="minMax"/>
          <c:max val="44835"/>
          <c:min val="40452"/>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Sources: PRRI </a:t>
                </a:r>
                <a:r>
                  <a:rPr lang="en-US" sz="1000" b="0" i="0" u="none" strike="noStrike" baseline="0">
                    <a:effectLst/>
                  </a:rPr>
                  <a:t>2010-2022 </a:t>
                </a:r>
                <a:r>
                  <a:rPr lang="en-US"/>
                  <a:t>Surveys.</a:t>
                </a:r>
              </a:p>
            </c:rich>
          </c:tx>
          <c:layout>
            <c:manualLayout>
              <c:xMode val="edge"/>
              <c:yMode val="edge"/>
              <c:x val="0.37795831264335195"/>
              <c:y val="0.9548349488951088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6255152"/>
        <c:crosses val="autoZero"/>
        <c:auto val="0"/>
        <c:lblOffset val="100"/>
        <c:baseTimeUnit val="months"/>
        <c:majorUnit val="1"/>
        <c:majorTimeUnit val="years"/>
      </c:dateAx>
      <c:valAx>
        <c:axId val="1026255152"/>
        <c:scaling>
          <c:orientation val="minMax"/>
          <c:max val="25"/>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6258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a:t>Percent who approve of Biden's:</a:t>
            </a:r>
          </a:p>
        </c:rich>
      </c:tx>
      <c:overlay val="0"/>
      <c:spPr>
        <a:noFill/>
        <a:ln>
          <a:noFill/>
        </a:ln>
        <a:effectLst/>
      </c:spPr>
      <c:txPr>
        <a:bodyPr rot="0" spcFirstLastPara="1" vertOverflow="ellipsis" vert="horz" wrap="square" anchor="ctr" anchorCtr="1"/>
        <a:lstStyle/>
        <a:p>
          <a:pPr algn="ctr" rtl="0">
            <a:defRPr sz="1400" b="0" i="1"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7763500801337887"/>
          <c:y val="0.16445505855856832"/>
          <c:w val="0.70509063579441955"/>
          <c:h val="0.69984596375201391"/>
        </c:manualLayout>
      </c:layout>
      <c:barChart>
        <c:barDir val="bar"/>
        <c:grouping val="clustered"/>
        <c:varyColors val="0"/>
        <c:ser>
          <c:idx val="0"/>
          <c:order val="0"/>
          <c:tx>
            <c:strRef>
              <c:f>'Fig. 4.1'!$B$5</c:f>
              <c:strCache>
                <c:ptCount val="1"/>
                <c:pt idx="0">
                  <c:v>All Americans</c:v>
                </c:pt>
              </c:strCache>
            </c:strRef>
          </c:tx>
          <c:spPr>
            <a:pattFill prst="dkUpDiag">
              <a:fgClr>
                <a:srgbClr val="4472C4"/>
              </a:fgClr>
              <a:bgClr>
                <a:schemeClr val="bg1"/>
              </a:bgClr>
            </a:pattFill>
            <a:ln>
              <a:solidFill>
                <a:srgbClr val="4371C3"/>
              </a:solidFill>
            </a:ln>
            <a:effectLst/>
          </c:spPr>
          <c:invertIfNegative val="0"/>
          <c:dPt>
            <c:idx val="0"/>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1-4824-F046-9E16-DB563CA15140}"/>
              </c:ext>
            </c:extLst>
          </c:dPt>
          <c:dPt>
            <c:idx val="1"/>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3-4824-F046-9E16-DB563CA15140}"/>
              </c:ext>
            </c:extLst>
          </c:dPt>
          <c:dPt>
            <c:idx val="2"/>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5-4824-F046-9E16-DB563CA15140}"/>
              </c:ext>
            </c:extLst>
          </c:dPt>
          <c:dPt>
            <c:idx val="3"/>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7-4824-F046-9E16-DB563CA15140}"/>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4.1'!$A$6:$A$10</c:f>
              <c:strCache>
                <c:ptCount val="5"/>
                <c:pt idx="0">
                  <c:v>Job as president</c:v>
                </c:pt>
                <c:pt idx="1">
                  <c:v>Handling of pandemic</c:v>
                </c:pt>
                <c:pt idx="2">
                  <c:v>Handling of abortion</c:v>
                </c:pt>
                <c:pt idx="3">
                  <c:v>Handling of economy</c:v>
                </c:pt>
                <c:pt idx="4">
                  <c:v>Handling of immigration</c:v>
                </c:pt>
              </c:strCache>
            </c:strRef>
          </c:cat>
          <c:val>
            <c:numRef>
              <c:f>'Fig. 4.1'!$B$6:$B$10</c:f>
              <c:numCache>
                <c:formatCode>General</c:formatCode>
                <c:ptCount val="5"/>
                <c:pt idx="0">
                  <c:v>43</c:v>
                </c:pt>
                <c:pt idx="1">
                  <c:v>53</c:v>
                </c:pt>
                <c:pt idx="2">
                  <c:v>39</c:v>
                </c:pt>
                <c:pt idx="3">
                  <c:v>39</c:v>
                </c:pt>
                <c:pt idx="4">
                  <c:v>37</c:v>
                </c:pt>
              </c:numCache>
            </c:numRef>
          </c:val>
          <c:extLst>
            <c:ext xmlns:c16="http://schemas.microsoft.com/office/drawing/2014/chart" uri="{C3380CC4-5D6E-409C-BE32-E72D297353CC}">
              <c16:uniqueId val="{00000008-4824-F046-9E16-DB563CA15140}"/>
            </c:ext>
          </c:extLst>
        </c:ser>
        <c:ser>
          <c:idx val="1"/>
          <c:order val="1"/>
          <c:tx>
            <c:strRef>
              <c:f>'Fig. 4.1'!$C$5</c:f>
              <c:strCache>
                <c:ptCount val="1"/>
                <c:pt idx="0">
                  <c:v>Republican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4.1'!$A$6:$A$10</c:f>
              <c:strCache>
                <c:ptCount val="5"/>
                <c:pt idx="0">
                  <c:v>Job as president</c:v>
                </c:pt>
                <c:pt idx="1">
                  <c:v>Handling of pandemic</c:v>
                </c:pt>
                <c:pt idx="2">
                  <c:v>Handling of abortion</c:v>
                </c:pt>
                <c:pt idx="3">
                  <c:v>Handling of economy</c:v>
                </c:pt>
                <c:pt idx="4">
                  <c:v>Handling of immigration</c:v>
                </c:pt>
              </c:strCache>
            </c:strRef>
          </c:cat>
          <c:val>
            <c:numRef>
              <c:f>'Fig. 4.1'!$C$6:$C$10</c:f>
              <c:numCache>
                <c:formatCode>General</c:formatCode>
                <c:ptCount val="5"/>
                <c:pt idx="0">
                  <c:v>7</c:v>
                </c:pt>
                <c:pt idx="1">
                  <c:v>20</c:v>
                </c:pt>
                <c:pt idx="2">
                  <c:v>12</c:v>
                </c:pt>
                <c:pt idx="3">
                  <c:v>6</c:v>
                </c:pt>
                <c:pt idx="4">
                  <c:v>8</c:v>
                </c:pt>
              </c:numCache>
            </c:numRef>
          </c:val>
          <c:extLst>
            <c:ext xmlns:c16="http://schemas.microsoft.com/office/drawing/2014/chart" uri="{C3380CC4-5D6E-409C-BE32-E72D297353CC}">
              <c16:uniqueId val="{00000009-4824-F046-9E16-DB563CA15140}"/>
            </c:ext>
          </c:extLst>
        </c:ser>
        <c:ser>
          <c:idx val="3"/>
          <c:order val="2"/>
          <c:tx>
            <c:strRef>
              <c:f>'Fig. 4.1'!$E$5</c:f>
              <c:strCache>
                <c:ptCount val="1"/>
                <c:pt idx="0">
                  <c:v>Democrat</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4.1'!$A$6:$A$10</c:f>
              <c:strCache>
                <c:ptCount val="5"/>
                <c:pt idx="0">
                  <c:v>Job as president</c:v>
                </c:pt>
                <c:pt idx="1">
                  <c:v>Handling of pandemic</c:v>
                </c:pt>
                <c:pt idx="2">
                  <c:v>Handling of abortion</c:v>
                </c:pt>
                <c:pt idx="3">
                  <c:v>Handling of economy</c:v>
                </c:pt>
                <c:pt idx="4">
                  <c:v>Handling of immigration</c:v>
                </c:pt>
              </c:strCache>
            </c:strRef>
          </c:cat>
          <c:val>
            <c:numRef>
              <c:f>'Fig. 4.1'!$E$6:$E$10</c:f>
              <c:numCache>
                <c:formatCode>General</c:formatCode>
                <c:ptCount val="5"/>
                <c:pt idx="0">
                  <c:v>84</c:v>
                </c:pt>
                <c:pt idx="1">
                  <c:v>88</c:v>
                </c:pt>
                <c:pt idx="2">
                  <c:v>69</c:v>
                </c:pt>
                <c:pt idx="3">
                  <c:v>79</c:v>
                </c:pt>
                <c:pt idx="4">
                  <c:v>73</c:v>
                </c:pt>
              </c:numCache>
            </c:numRef>
          </c:val>
          <c:extLst>
            <c:ext xmlns:c16="http://schemas.microsoft.com/office/drawing/2014/chart" uri="{C3380CC4-5D6E-409C-BE32-E72D297353CC}">
              <c16:uniqueId val="{0000000B-4824-F046-9E16-DB563CA15140}"/>
            </c:ext>
          </c:extLst>
        </c:ser>
        <c:dLbls>
          <c:showLegendKey val="0"/>
          <c:showVal val="1"/>
          <c:showCatName val="0"/>
          <c:showSerName val="0"/>
          <c:showPercent val="0"/>
          <c:showBubbleSize val="0"/>
        </c:dLbls>
        <c:gapWidth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t>Source: PRRI 2022 American Values Survey. </a:t>
                </a:r>
              </a:p>
            </c:rich>
          </c:tx>
          <c:layout>
            <c:manualLayout>
              <c:xMode val="edge"/>
              <c:yMode val="edge"/>
              <c:x val="0.34496836332958375"/>
              <c:y val="0.94869465586962209"/>
            </c:manualLayout>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t"/>
      <c:layout>
        <c:manualLayout>
          <c:xMode val="edge"/>
          <c:yMode val="edge"/>
          <c:x val="0.18712340644919384"/>
          <c:y val="7.832395718909034E-2"/>
          <c:w val="0.62575318710161232"/>
          <c:h val="6.448016826709991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i="1">
                <a:latin typeface="Arial" panose="020B0604020202020204" pitchFamily="34" charset="0"/>
                <a:cs typeface="Arial" panose="020B0604020202020204" pitchFamily="34" charset="0"/>
              </a:rPr>
              <a:t>Percent who say they</a:t>
            </a:r>
            <a:r>
              <a:rPr lang="en-US" sz="1600" i="1" baseline="0">
                <a:latin typeface="Arial" panose="020B0604020202020204" pitchFamily="34" charset="0"/>
                <a:cs typeface="Arial" panose="020B0604020202020204" pitchFamily="34" charset="0"/>
              </a:rPr>
              <a:t> have a</a:t>
            </a:r>
            <a:r>
              <a:rPr lang="en-US" sz="1600" i="1">
                <a:latin typeface="Arial" panose="020B0604020202020204" pitchFamily="34" charset="0"/>
                <a:cs typeface="Arial" panose="020B0604020202020204" pitchFamily="34" charset="0"/>
              </a:rPr>
              <a:t>: </a:t>
            </a:r>
          </a:p>
        </c:rich>
      </c:tx>
      <c:layout>
        <c:manualLayout>
          <c:xMode val="edge"/>
          <c:yMode val="edge"/>
          <c:x val="0.32683508602702954"/>
          <c:y val="2.1085252370061282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523131672597866"/>
          <c:y val="0.16591887231697333"/>
          <c:w val="0.71024028357665259"/>
          <c:h val="0.69518949058270185"/>
        </c:manualLayout>
      </c:layout>
      <c:barChart>
        <c:barDir val="bar"/>
        <c:grouping val="stacked"/>
        <c:varyColors val="0"/>
        <c:ser>
          <c:idx val="0"/>
          <c:order val="0"/>
          <c:tx>
            <c:strRef>
              <c:f>'Fig. 5.3'!$B$4</c:f>
              <c:strCache>
                <c:ptCount val="1"/>
                <c:pt idx="0">
                  <c:v>Less favorable view of Trump</c:v>
                </c:pt>
              </c:strCache>
            </c:strRef>
          </c:tx>
          <c:spPr>
            <a:solidFill>
              <a:srgbClr val="4472C4"/>
            </a:solidFill>
            <a:ln>
              <a:noFill/>
            </a:ln>
            <a:effectLst/>
          </c:spPr>
          <c:invertIfNegative val="0"/>
          <c:dPt>
            <c:idx val="0"/>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4-F8E4-9F49-8AD3-A09DBE3E5EC5}"/>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8E4-9F49-8AD3-A09DBE3E5EC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5.3'!$A$5:$A$18</c:f>
              <c:strCache>
                <c:ptCount val="14"/>
                <c:pt idx="0">
                  <c:v>All Americans</c:v>
                </c:pt>
                <c:pt idx="2">
                  <c:v>Democrat</c:v>
                </c:pt>
                <c:pt idx="3">
                  <c:v>Independent</c:v>
                </c:pt>
                <c:pt idx="4">
                  <c:v>Republican</c:v>
                </c:pt>
                <c:pt idx="6">
                  <c:v>Hispanic Catholic</c:v>
                </c:pt>
                <c:pt idx="7">
                  <c:v>Black Protestant</c:v>
                </c:pt>
                <c:pt idx="8">
                  <c:v>White Catholic</c:v>
                </c:pt>
                <c:pt idx="9">
                  <c:v>Non-Christian religion</c:v>
                </c:pt>
                <c:pt idx="10">
                  <c:v>Religiously unaffiliated</c:v>
                </c:pt>
                <c:pt idx="11">
                  <c:v>White mainline Protestant</c:v>
                </c:pt>
                <c:pt idx="12">
                  <c:v>Other Christian</c:v>
                </c:pt>
                <c:pt idx="13">
                  <c:v>White evangelical Protestant</c:v>
                </c:pt>
              </c:strCache>
            </c:strRef>
          </c:cat>
          <c:val>
            <c:numRef>
              <c:f>'Fig. 5.3'!$B$5:$B$18</c:f>
              <c:numCache>
                <c:formatCode>General</c:formatCode>
                <c:ptCount val="14"/>
                <c:pt idx="0">
                  <c:v>32</c:v>
                </c:pt>
                <c:pt idx="2">
                  <c:v>51</c:v>
                </c:pt>
                <c:pt idx="3">
                  <c:v>34</c:v>
                </c:pt>
                <c:pt idx="4">
                  <c:v>14</c:v>
                </c:pt>
                <c:pt idx="6">
                  <c:v>45</c:v>
                </c:pt>
                <c:pt idx="7">
                  <c:v>43</c:v>
                </c:pt>
                <c:pt idx="8">
                  <c:v>40</c:v>
                </c:pt>
                <c:pt idx="9">
                  <c:v>40</c:v>
                </c:pt>
                <c:pt idx="10">
                  <c:v>34</c:v>
                </c:pt>
                <c:pt idx="11">
                  <c:v>27</c:v>
                </c:pt>
                <c:pt idx="12">
                  <c:v>25</c:v>
                </c:pt>
                <c:pt idx="13">
                  <c:v>17</c:v>
                </c:pt>
              </c:numCache>
            </c:numRef>
          </c:val>
          <c:extLst>
            <c:ext xmlns:c16="http://schemas.microsoft.com/office/drawing/2014/chart" uri="{C3380CC4-5D6E-409C-BE32-E72D297353CC}">
              <c16:uniqueId val="{00000000-F8E4-9F49-8AD3-A09DBE3E5EC5}"/>
            </c:ext>
          </c:extLst>
        </c:ser>
        <c:ser>
          <c:idx val="1"/>
          <c:order val="1"/>
          <c:tx>
            <c:strRef>
              <c:f>'Fig. 5.3'!$C$4</c:f>
              <c:strCache>
                <c:ptCount val="1"/>
                <c:pt idx="0">
                  <c:v>No impact on view of Trump</c:v>
                </c:pt>
              </c:strCache>
            </c:strRef>
          </c:tx>
          <c:spPr>
            <a:solidFill>
              <a:schemeClr val="accent6">
                <a:lumMod val="60000"/>
                <a:lumOff val="40000"/>
              </a:schemeClr>
            </a:solidFill>
            <a:ln>
              <a:noFill/>
            </a:ln>
            <a:effectLst/>
          </c:spPr>
          <c:invertIfNegative val="0"/>
          <c:dPt>
            <c:idx val="0"/>
            <c:invertIfNegative val="0"/>
            <c:bubble3D val="0"/>
            <c:spPr>
              <a:pattFill prst="dkUpDiag">
                <a:fgClr>
                  <a:schemeClr val="accent6">
                    <a:lumMod val="60000"/>
                    <a:lumOff val="40000"/>
                  </a:schemeClr>
                </a:fgClr>
                <a:bgClr>
                  <a:schemeClr val="bg1"/>
                </a:bgClr>
              </a:pattFill>
              <a:ln>
                <a:solidFill>
                  <a:srgbClr val="B3D257"/>
                </a:solidFill>
              </a:ln>
              <a:effectLst/>
            </c:spPr>
            <c:extLst>
              <c:ext xmlns:c16="http://schemas.microsoft.com/office/drawing/2014/chart" uri="{C3380CC4-5D6E-409C-BE32-E72D297353CC}">
                <c16:uniqueId val="{00000005-F8E4-9F49-8AD3-A09DBE3E5EC5}"/>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5.3'!$A$5:$A$18</c:f>
              <c:strCache>
                <c:ptCount val="14"/>
                <c:pt idx="0">
                  <c:v>All Americans</c:v>
                </c:pt>
                <c:pt idx="2">
                  <c:v>Democrat</c:v>
                </c:pt>
                <c:pt idx="3">
                  <c:v>Independent</c:v>
                </c:pt>
                <c:pt idx="4">
                  <c:v>Republican</c:v>
                </c:pt>
                <c:pt idx="6">
                  <c:v>Hispanic Catholic</c:v>
                </c:pt>
                <c:pt idx="7">
                  <c:v>Black Protestant</c:v>
                </c:pt>
                <c:pt idx="8">
                  <c:v>White Catholic</c:v>
                </c:pt>
                <c:pt idx="9">
                  <c:v>Non-Christian religion</c:v>
                </c:pt>
                <c:pt idx="10">
                  <c:v>Religiously unaffiliated</c:v>
                </c:pt>
                <c:pt idx="11">
                  <c:v>White mainline Protestant</c:v>
                </c:pt>
                <c:pt idx="12">
                  <c:v>Other Christian</c:v>
                </c:pt>
                <c:pt idx="13">
                  <c:v>White evangelical Protestant</c:v>
                </c:pt>
              </c:strCache>
            </c:strRef>
          </c:cat>
          <c:val>
            <c:numRef>
              <c:f>'Fig. 5.3'!$C$5:$C$18</c:f>
              <c:numCache>
                <c:formatCode>General</c:formatCode>
                <c:ptCount val="14"/>
                <c:pt idx="0">
                  <c:v>56</c:v>
                </c:pt>
                <c:pt idx="2">
                  <c:v>46</c:v>
                </c:pt>
                <c:pt idx="3">
                  <c:v>58</c:v>
                </c:pt>
                <c:pt idx="4">
                  <c:v>64</c:v>
                </c:pt>
                <c:pt idx="6">
                  <c:v>49</c:v>
                </c:pt>
                <c:pt idx="7">
                  <c:v>53</c:v>
                </c:pt>
                <c:pt idx="8">
                  <c:v>51</c:v>
                </c:pt>
                <c:pt idx="9">
                  <c:v>50</c:v>
                </c:pt>
                <c:pt idx="10">
                  <c:v>56</c:v>
                </c:pt>
                <c:pt idx="11">
                  <c:v>62</c:v>
                </c:pt>
                <c:pt idx="12">
                  <c:v>58</c:v>
                </c:pt>
                <c:pt idx="13">
                  <c:v>67</c:v>
                </c:pt>
              </c:numCache>
            </c:numRef>
          </c:val>
          <c:extLst>
            <c:ext xmlns:c16="http://schemas.microsoft.com/office/drawing/2014/chart" uri="{C3380CC4-5D6E-409C-BE32-E72D297353CC}">
              <c16:uniqueId val="{00000001-F8E4-9F49-8AD3-A09DBE3E5EC5}"/>
            </c:ext>
          </c:extLst>
        </c:ser>
        <c:ser>
          <c:idx val="2"/>
          <c:order val="2"/>
          <c:tx>
            <c:strRef>
              <c:f>'Fig. 5.3'!$D$4</c:f>
              <c:strCache>
                <c:ptCount val="1"/>
                <c:pt idx="0">
                  <c:v>More favorable view of Trump</c:v>
                </c:pt>
              </c:strCache>
            </c:strRef>
          </c:tx>
          <c:spPr>
            <a:solidFill>
              <a:srgbClr val="C00002"/>
            </a:solidFill>
            <a:ln>
              <a:noFill/>
            </a:ln>
            <a:effectLst/>
          </c:spPr>
          <c:invertIfNegative val="0"/>
          <c:dPt>
            <c:idx val="0"/>
            <c:invertIfNegative val="0"/>
            <c:bubble3D val="0"/>
            <c:spPr>
              <a:pattFill prst="dkUpDiag">
                <a:fgClr>
                  <a:srgbClr val="C00002"/>
                </a:fgClr>
                <a:bgClr>
                  <a:schemeClr val="bg1"/>
                </a:bgClr>
              </a:pattFill>
              <a:ln>
                <a:solidFill>
                  <a:srgbClr val="ED7D30"/>
                </a:solidFill>
              </a:ln>
              <a:effectLst/>
            </c:spPr>
            <c:extLst>
              <c:ext xmlns:c16="http://schemas.microsoft.com/office/drawing/2014/chart" uri="{C3380CC4-5D6E-409C-BE32-E72D297353CC}">
                <c16:uniqueId val="{00000006-F8E4-9F49-8AD3-A09DBE3E5EC5}"/>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F8E4-9F49-8AD3-A09DBE3E5EC5}"/>
                </c:ext>
              </c:extLst>
            </c:dLbl>
            <c:dLbl>
              <c:idx val="3"/>
              <c:spPr>
                <a:noFill/>
                <a:ln>
                  <a:noFill/>
                </a:ln>
                <a:effectLst/>
              </c:spPr>
              <c:txPr>
                <a:bodyPr rot="0" spcFirstLastPara="1" vertOverflow="ellipsis" vert="horz" wrap="square" lIns="38100" tIns="19050" rIns="38100" bIns="19050" anchor="ctr" anchorCtr="0">
                  <a:noAutofit/>
                </a:bodyPr>
                <a:lstStyle/>
                <a:p>
                  <a:pPr algn="ctr">
                    <a:defRPr lang="en-US"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599921720311279E-2"/>
                      <c:h val="3.7568897637795279E-2"/>
                    </c:manualLayout>
                  </c15:layout>
                </c:ext>
                <c:ext xmlns:c16="http://schemas.microsoft.com/office/drawing/2014/chart" uri="{C3380CC4-5D6E-409C-BE32-E72D297353CC}">
                  <c16:uniqueId val="{00000002-F8E4-9F49-8AD3-A09DBE3E5EC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5.3'!$A$5:$A$18</c:f>
              <c:strCache>
                <c:ptCount val="14"/>
                <c:pt idx="0">
                  <c:v>All Americans</c:v>
                </c:pt>
                <c:pt idx="2">
                  <c:v>Democrat</c:v>
                </c:pt>
                <c:pt idx="3">
                  <c:v>Independent</c:v>
                </c:pt>
                <c:pt idx="4">
                  <c:v>Republican</c:v>
                </c:pt>
                <c:pt idx="6">
                  <c:v>Hispanic Catholic</c:v>
                </c:pt>
                <c:pt idx="7">
                  <c:v>Black Protestant</c:v>
                </c:pt>
                <c:pt idx="8">
                  <c:v>White Catholic</c:v>
                </c:pt>
                <c:pt idx="9">
                  <c:v>Non-Christian religion</c:v>
                </c:pt>
                <c:pt idx="10">
                  <c:v>Religiously unaffiliated</c:v>
                </c:pt>
                <c:pt idx="11">
                  <c:v>White mainline Protestant</c:v>
                </c:pt>
                <c:pt idx="12">
                  <c:v>Other Christian</c:v>
                </c:pt>
                <c:pt idx="13">
                  <c:v>White evangelical Protestant</c:v>
                </c:pt>
              </c:strCache>
            </c:strRef>
          </c:cat>
          <c:val>
            <c:numRef>
              <c:f>'Fig. 5.3'!$D$5:$D$18</c:f>
              <c:numCache>
                <c:formatCode>General</c:formatCode>
                <c:ptCount val="14"/>
                <c:pt idx="0">
                  <c:v>8</c:v>
                </c:pt>
                <c:pt idx="2">
                  <c:v>1</c:v>
                </c:pt>
                <c:pt idx="3">
                  <c:v>6</c:v>
                </c:pt>
                <c:pt idx="4">
                  <c:v>20</c:v>
                </c:pt>
                <c:pt idx="6">
                  <c:v>5</c:v>
                </c:pt>
                <c:pt idx="7">
                  <c:v>2</c:v>
                </c:pt>
                <c:pt idx="8">
                  <c:v>8</c:v>
                </c:pt>
                <c:pt idx="9">
                  <c:v>6</c:v>
                </c:pt>
                <c:pt idx="10">
                  <c:v>6</c:v>
                </c:pt>
                <c:pt idx="11">
                  <c:v>11</c:v>
                </c:pt>
                <c:pt idx="12">
                  <c:v>12</c:v>
                </c:pt>
                <c:pt idx="13">
                  <c:v>16</c:v>
                </c:pt>
              </c:numCache>
            </c:numRef>
          </c:val>
          <c:extLst>
            <c:ext xmlns:c16="http://schemas.microsoft.com/office/drawing/2014/chart" uri="{C3380CC4-5D6E-409C-BE32-E72D297353CC}">
              <c16:uniqueId val="{00000003-F8E4-9F49-8AD3-A09DBE3E5EC5}"/>
            </c:ext>
          </c:extLst>
        </c:ser>
        <c:dLbls>
          <c:showLegendKey val="0"/>
          <c:showVal val="1"/>
          <c:showCatName val="0"/>
          <c:showSerName val="0"/>
          <c:showPercent val="0"/>
          <c:showBubbleSize val="0"/>
        </c:dLbls>
        <c:gapWidth val="100"/>
        <c:overlap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b"/>
      <c:layout>
        <c:manualLayout>
          <c:xMode val="edge"/>
          <c:yMode val="edge"/>
          <c:x val="4.5501855371526837E-4"/>
          <c:y val="9.3924077630032327E-2"/>
          <c:w val="0.99954486831387457"/>
          <c:h val="4.185505956958916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28248031496063"/>
          <c:y val="0.18534782511160464"/>
          <c:w val="0.71024028357665259"/>
          <c:h val="0.62844860017497817"/>
        </c:manualLayout>
      </c:layout>
      <c:barChart>
        <c:barDir val="col"/>
        <c:grouping val="clustered"/>
        <c:varyColors val="0"/>
        <c:ser>
          <c:idx val="0"/>
          <c:order val="0"/>
          <c:tx>
            <c:strRef>
              <c:f>'NEW4'!$A$15</c:f>
              <c:strCache>
                <c:ptCount val="1"/>
                <c:pt idx="0">
                  <c:v>Biden</c:v>
                </c:pt>
              </c:strCache>
            </c:strRef>
          </c:tx>
          <c:spPr>
            <a:solidFill>
              <a:srgbClr val="4371C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'NEW4'!$B$14:$C$14</c:f>
              <c:strCache>
                <c:ptCount val="2"/>
                <c:pt idx="0">
                  <c:v>Democrat</c:v>
                </c:pt>
                <c:pt idx="1">
                  <c:v>Independent/Lean Democrat</c:v>
                </c:pt>
              </c:strCache>
            </c:strRef>
          </c:cat>
          <c:val>
            <c:numRef>
              <c:f>'NEW4'!$B$15:$C$15</c:f>
              <c:numCache>
                <c:formatCode>General</c:formatCode>
                <c:ptCount val="2"/>
                <c:pt idx="0">
                  <c:v>40</c:v>
                </c:pt>
                <c:pt idx="1">
                  <c:v>20</c:v>
                </c:pt>
              </c:numCache>
            </c:numRef>
          </c:val>
          <c:extLst>
            <c:ext xmlns:c16="http://schemas.microsoft.com/office/drawing/2014/chart" uri="{C3380CC4-5D6E-409C-BE32-E72D297353CC}">
              <c16:uniqueId val="{00000000-7813-7F40-96A4-C809FE9883A6}"/>
            </c:ext>
          </c:extLst>
        </c:ser>
        <c:ser>
          <c:idx val="1"/>
          <c:order val="1"/>
          <c:tx>
            <c:strRef>
              <c:f>'NEW4'!$A$16</c:f>
              <c:strCache>
                <c:ptCount val="1"/>
                <c:pt idx="0">
                  <c:v>Someone else</c:v>
                </c:pt>
              </c:strCache>
            </c:strRef>
          </c:tx>
          <c:spPr>
            <a:solidFill>
              <a:srgbClr val="B3D257"/>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'NEW4'!$B$14:$C$14</c:f>
              <c:strCache>
                <c:ptCount val="2"/>
                <c:pt idx="0">
                  <c:v>Democrat</c:v>
                </c:pt>
                <c:pt idx="1">
                  <c:v>Independent/Lean Democrat</c:v>
                </c:pt>
              </c:strCache>
            </c:strRef>
          </c:cat>
          <c:val>
            <c:numRef>
              <c:f>'NEW4'!$B$16:$C$16</c:f>
              <c:numCache>
                <c:formatCode>General</c:formatCode>
                <c:ptCount val="2"/>
                <c:pt idx="0">
                  <c:v>58</c:v>
                </c:pt>
                <c:pt idx="1">
                  <c:v>78</c:v>
                </c:pt>
              </c:numCache>
            </c:numRef>
          </c:val>
          <c:extLst>
            <c:ext xmlns:c16="http://schemas.microsoft.com/office/drawing/2014/chart" uri="{C3380CC4-5D6E-409C-BE32-E72D297353CC}">
              <c16:uniqueId val="{00000001-7813-7F40-96A4-C809FE9883A6}"/>
            </c:ext>
          </c:extLst>
        </c:ser>
        <c:dLbls>
          <c:showLegendKey val="0"/>
          <c:showVal val="0"/>
          <c:showCatName val="0"/>
          <c:showSerName val="0"/>
          <c:showPercent val="0"/>
          <c:showBubbleSize val="0"/>
        </c:dLbls>
        <c:gapWidth val="200"/>
        <c:axId val="799859448"/>
        <c:axId val="799862968"/>
      </c:barChart>
      <c:catAx>
        <c:axId val="79985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28248031496063"/>
          <c:y val="0.18534782511160464"/>
          <c:w val="0.71024028357665259"/>
          <c:h val="0.62844860017497817"/>
        </c:manualLayout>
      </c:layout>
      <c:barChart>
        <c:barDir val="col"/>
        <c:grouping val="clustered"/>
        <c:varyColors val="0"/>
        <c:ser>
          <c:idx val="0"/>
          <c:order val="0"/>
          <c:tx>
            <c:strRef>
              <c:f>'NEW4'!$A$19</c:f>
              <c:strCache>
                <c:ptCount val="1"/>
                <c:pt idx="0">
                  <c:v>Trump</c:v>
                </c:pt>
              </c:strCache>
            </c:strRef>
          </c:tx>
          <c:spPr>
            <a:solidFill>
              <a:srgbClr val="4371C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'NEW4'!$B$18:$C$18</c:f>
              <c:strCache>
                <c:ptCount val="2"/>
                <c:pt idx="0">
                  <c:v>Republican</c:v>
                </c:pt>
                <c:pt idx="1">
                  <c:v>Independent/Lean Republican</c:v>
                </c:pt>
              </c:strCache>
            </c:strRef>
          </c:cat>
          <c:val>
            <c:numRef>
              <c:f>'NEW4'!$B$19:$C$19</c:f>
              <c:numCache>
                <c:formatCode>General</c:formatCode>
                <c:ptCount val="2"/>
                <c:pt idx="0">
                  <c:v>54</c:v>
                </c:pt>
                <c:pt idx="1">
                  <c:v>36</c:v>
                </c:pt>
              </c:numCache>
            </c:numRef>
          </c:val>
          <c:extLst>
            <c:ext xmlns:c16="http://schemas.microsoft.com/office/drawing/2014/chart" uri="{C3380CC4-5D6E-409C-BE32-E72D297353CC}">
              <c16:uniqueId val="{00000000-DDBD-214E-970B-1843ADD73C70}"/>
            </c:ext>
          </c:extLst>
        </c:ser>
        <c:ser>
          <c:idx val="1"/>
          <c:order val="1"/>
          <c:tx>
            <c:strRef>
              <c:f>'NEW4'!$A$20</c:f>
              <c:strCache>
                <c:ptCount val="1"/>
                <c:pt idx="0">
                  <c:v>Someone else</c:v>
                </c:pt>
              </c:strCache>
            </c:strRef>
          </c:tx>
          <c:spPr>
            <a:solidFill>
              <a:srgbClr val="B3D2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'NEW4'!$B$18:$C$18</c:f>
              <c:strCache>
                <c:ptCount val="2"/>
                <c:pt idx="0">
                  <c:v>Republican</c:v>
                </c:pt>
                <c:pt idx="1">
                  <c:v>Independent/Lean Republican</c:v>
                </c:pt>
              </c:strCache>
            </c:strRef>
          </c:cat>
          <c:val>
            <c:numRef>
              <c:f>'NEW4'!$B$20:$C$20</c:f>
              <c:numCache>
                <c:formatCode>General</c:formatCode>
                <c:ptCount val="2"/>
                <c:pt idx="0">
                  <c:v>45</c:v>
                </c:pt>
                <c:pt idx="1">
                  <c:v>63</c:v>
                </c:pt>
              </c:numCache>
            </c:numRef>
          </c:val>
          <c:extLst>
            <c:ext xmlns:c16="http://schemas.microsoft.com/office/drawing/2014/chart" uri="{C3380CC4-5D6E-409C-BE32-E72D297353CC}">
              <c16:uniqueId val="{00000001-DDBD-214E-970B-1843ADD73C70}"/>
            </c:ext>
          </c:extLst>
        </c:ser>
        <c:dLbls>
          <c:dLblPos val="outEnd"/>
          <c:showLegendKey val="0"/>
          <c:showVal val="1"/>
          <c:showCatName val="0"/>
          <c:showSerName val="0"/>
          <c:showPercent val="0"/>
          <c:showBubbleSize val="0"/>
        </c:dLbls>
        <c:gapWidth val="182"/>
        <c:axId val="799859448"/>
        <c:axId val="799862968"/>
      </c:barChart>
      <c:catAx>
        <c:axId val="79985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b"/>
      <c:layout>
        <c:manualLayout>
          <c:xMode val="edge"/>
          <c:yMode val="edge"/>
          <c:x val="0.25293275840519941"/>
          <c:y val="2.5540731019733646E-2"/>
          <c:w val="0.50319618204223149"/>
          <c:h val="6.068819787357088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7220830350753"/>
          <c:y val="0.14854841061533974"/>
          <c:w val="0.71024028357665259"/>
          <c:h val="0.72122897832215416"/>
        </c:manualLayout>
      </c:layout>
      <c:barChart>
        <c:barDir val="bar"/>
        <c:grouping val="clustered"/>
        <c:varyColors val="0"/>
        <c:ser>
          <c:idx val="0"/>
          <c:order val="0"/>
          <c:tx>
            <c:strRef>
              <c:f>'fig 1.2'!$B$5</c:f>
              <c:strCache>
                <c:ptCount val="1"/>
                <c:pt idx="0">
                  <c:v>Newcomers threaten traditional American customs and values</c:v>
                </c:pt>
              </c:strCache>
            </c:strRef>
          </c:tx>
          <c:spPr>
            <a:solidFill>
              <a:srgbClr val="4371C3"/>
            </a:solidFill>
            <a:ln>
              <a:noFill/>
            </a:ln>
            <a:effectLst/>
          </c:spPr>
          <c:invertIfNegative val="0"/>
          <c:dPt>
            <c:idx val="0"/>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1-0FE5-3546-923C-7A013B1573AA}"/>
              </c:ext>
            </c:extLst>
          </c:dPt>
          <c:dLbls>
            <c:dLbl>
              <c:idx val="2"/>
              <c:spPr>
                <a:noFill/>
                <a:ln>
                  <a:noFill/>
                </a:ln>
                <a:effectLst/>
              </c:spPr>
              <c:txPr>
                <a:bodyPr rot="0" spcFirstLastPara="1" vertOverflow="ellipsis" vert="horz" wrap="square" lIns="38100" tIns="19050" rIns="38100" bIns="19050" anchor="ctr" anchorCtr="0">
                  <a:no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599921720311279E-2"/>
                      <c:h val="3.7568897637795279E-2"/>
                    </c:manualLayout>
                  </c15:layout>
                </c:ext>
                <c:ext xmlns:c16="http://schemas.microsoft.com/office/drawing/2014/chart" uri="{C3380CC4-5D6E-409C-BE32-E72D297353CC}">
                  <c16:uniqueId val="{00000002-0FE5-3546-923C-7A013B1573A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1.2'!$A$6:$A$19</c:f>
              <c:strCache>
                <c:ptCount val="14"/>
                <c:pt idx="0">
                  <c:v>All Americans</c:v>
                </c:pt>
                <c:pt idx="2">
                  <c:v>Republican</c:v>
                </c:pt>
                <c:pt idx="3">
                  <c:v>Independent</c:v>
                </c:pt>
                <c:pt idx="4">
                  <c:v>Democrat</c:v>
                </c:pt>
                <c:pt idx="6">
                  <c:v>White evangelical Protestant</c:v>
                </c:pt>
                <c:pt idx="7">
                  <c:v>White mainline Protestant</c:v>
                </c:pt>
                <c:pt idx="8">
                  <c:v>White Catholic</c:v>
                </c:pt>
                <c:pt idx="9">
                  <c:v>Other Christian</c:v>
                </c:pt>
                <c:pt idx="10">
                  <c:v>Hispanic Catholic</c:v>
                </c:pt>
                <c:pt idx="11">
                  <c:v>Black Protestant</c:v>
                </c:pt>
                <c:pt idx="12">
                  <c:v>Non-Christian religion</c:v>
                </c:pt>
                <c:pt idx="13">
                  <c:v>Religiously unaffiliated</c:v>
                </c:pt>
              </c:strCache>
            </c:strRef>
          </c:cat>
          <c:val>
            <c:numRef>
              <c:f>'fig 1.2'!$B$6:$B$19</c:f>
              <c:numCache>
                <c:formatCode>General</c:formatCode>
                <c:ptCount val="14"/>
                <c:pt idx="0">
                  <c:v>40</c:v>
                </c:pt>
                <c:pt idx="2">
                  <c:v>69</c:v>
                </c:pt>
                <c:pt idx="3">
                  <c:v>37</c:v>
                </c:pt>
                <c:pt idx="4">
                  <c:v>17</c:v>
                </c:pt>
                <c:pt idx="6">
                  <c:v>65</c:v>
                </c:pt>
                <c:pt idx="7">
                  <c:v>53</c:v>
                </c:pt>
                <c:pt idx="8">
                  <c:v>50</c:v>
                </c:pt>
                <c:pt idx="9">
                  <c:v>40</c:v>
                </c:pt>
                <c:pt idx="10">
                  <c:v>31</c:v>
                </c:pt>
                <c:pt idx="11">
                  <c:v>29</c:v>
                </c:pt>
                <c:pt idx="12">
                  <c:v>27</c:v>
                </c:pt>
                <c:pt idx="13">
                  <c:v>27</c:v>
                </c:pt>
              </c:numCache>
            </c:numRef>
          </c:val>
          <c:extLst>
            <c:ext xmlns:c16="http://schemas.microsoft.com/office/drawing/2014/chart" uri="{C3380CC4-5D6E-409C-BE32-E72D297353CC}">
              <c16:uniqueId val="{00000003-0FE5-3546-923C-7A013B1573AA}"/>
            </c:ext>
          </c:extLst>
        </c:ser>
        <c:ser>
          <c:idx val="1"/>
          <c:order val="1"/>
          <c:tx>
            <c:strRef>
              <c:f>'fig 1.2'!$C$5</c:f>
              <c:strCache>
                <c:ptCount val="1"/>
                <c:pt idx="0">
                  <c:v>Society as a whole has become too soft and feminine</c:v>
                </c:pt>
              </c:strCache>
            </c:strRef>
          </c:tx>
          <c:spPr>
            <a:solidFill>
              <a:srgbClr val="B3D257"/>
            </a:solidFill>
            <a:ln>
              <a:solidFill>
                <a:srgbClr val="B3D257"/>
              </a:solidFill>
            </a:ln>
            <a:effectLst/>
          </c:spPr>
          <c:invertIfNegative val="0"/>
          <c:dPt>
            <c:idx val="0"/>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05-0FE5-3546-923C-7A013B1573AA}"/>
              </c:ext>
            </c:extLst>
          </c:dPt>
          <c:dLbls>
            <c:dLbl>
              <c:idx val="5"/>
              <c:delete val="1"/>
              <c:extLst>
                <c:ext xmlns:c15="http://schemas.microsoft.com/office/drawing/2012/chart" uri="{CE6537A1-D6FC-4f65-9D91-7224C49458BB}"/>
                <c:ext xmlns:c16="http://schemas.microsoft.com/office/drawing/2014/chart" uri="{C3380CC4-5D6E-409C-BE32-E72D297353CC}">
                  <c16:uniqueId val="{00000004-E7EC-B642-B9F7-51818849B3A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1.2'!$A$6:$A$19</c:f>
              <c:strCache>
                <c:ptCount val="14"/>
                <c:pt idx="0">
                  <c:v>All Americans</c:v>
                </c:pt>
                <c:pt idx="2">
                  <c:v>Republican</c:v>
                </c:pt>
                <c:pt idx="3">
                  <c:v>Independent</c:v>
                </c:pt>
                <c:pt idx="4">
                  <c:v>Democrat</c:v>
                </c:pt>
                <c:pt idx="6">
                  <c:v>White evangelical Protestant</c:v>
                </c:pt>
                <c:pt idx="7">
                  <c:v>White mainline Protestant</c:v>
                </c:pt>
                <c:pt idx="8">
                  <c:v>White Catholic</c:v>
                </c:pt>
                <c:pt idx="9">
                  <c:v>Other Christian</c:v>
                </c:pt>
                <c:pt idx="10">
                  <c:v>Hispanic Catholic</c:v>
                </c:pt>
                <c:pt idx="11">
                  <c:v>Black Protestant</c:v>
                </c:pt>
                <c:pt idx="12">
                  <c:v>Non-Christian religion</c:v>
                </c:pt>
                <c:pt idx="13">
                  <c:v>Religiously unaffiliated</c:v>
                </c:pt>
              </c:strCache>
            </c:strRef>
          </c:cat>
          <c:val>
            <c:numRef>
              <c:f>'fig 1.2'!$C$6:$C$19</c:f>
              <c:numCache>
                <c:formatCode>General</c:formatCode>
                <c:ptCount val="14"/>
                <c:pt idx="0">
                  <c:v>42</c:v>
                </c:pt>
                <c:pt idx="2">
                  <c:v>68</c:v>
                </c:pt>
                <c:pt idx="3">
                  <c:v>44</c:v>
                </c:pt>
                <c:pt idx="4">
                  <c:v>19</c:v>
                </c:pt>
                <c:pt idx="5">
                  <c:v>0</c:v>
                </c:pt>
                <c:pt idx="6">
                  <c:v>61</c:v>
                </c:pt>
                <c:pt idx="7">
                  <c:v>51</c:v>
                </c:pt>
                <c:pt idx="8">
                  <c:v>47</c:v>
                </c:pt>
                <c:pt idx="9">
                  <c:v>46</c:v>
                </c:pt>
                <c:pt idx="10">
                  <c:v>41</c:v>
                </c:pt>
                <c:pt idx="11">
                  <c:v>34</c:v>
                </c:pt>
                <c:pt idx="12">
                  <c:v>37</c:v>
                </c:pt>
                <c:pt idx="13">
                  <c:v>33</c:v>
                </c:pt>
              </c:numCache>
            </c:numRef>
          </c:val>
          <c:extLst>
            <c:ext xmlns:c16="http://schemas.microsoft.com/office/drawing/2014/chart" uri="{C3380CC4-5D6E-409C-BE32-E72D297353CC}">
              <c16:uniqueId val="{00000006-0FE5-3546-923C-7A013B1573AA}"/>
            </c:ext>
          </c:extLst>
        </c:ser>
        <c:dLbls>
          <c:dLblPos val="outEnd"/>
          <c:showLegendKey val="0"/>
          <c:showVal val="1"/>
          <c:showCatName val="0"/>
          <c:showSerName val="0"/>
          <c:showPercent val="0"/>
          <c:showBubbleSize val="0"/>
        </c:dLbls>
        <c:gapWidth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 2022 American Values Survey.</a:t>
                </a:r>
              </a:p>
            </c:rich>
          </c:tx>
          <c:layout>
            <c:manualLayout>
              <c:xMode val="edge"/>
              <c:yMode val="edge"/>
              <c:x val="0.35254909946601504"/>
              <c:y val="0.9552777777777777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b"/>
      <c:layout>
        <c:manualLayout>
          <c:xMode val="edge"/>
          <c:yMode val="edge"/>
          <c:x val="0.10135890646412561"/>
          <c:y val="3.8211577719451738E-2"/>
          <c:w val="0.78622606478167489"/>
          <c:h val="9.46448954322970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0143321347444"/>
          <c:y val="0.27548530698368584"/>
          <c:w val="0.81283851646616623"/>
          <c:h val="0.55678915135608054"/>
        </c:manualLayout>
      </c:layout>
      <c:barChart>
        <c:barDir val="bar"/>
        <c:grouping val="stacked"/>
        <c:varyColors val="0"/>
        <c:ser>
          <c:idx val="0"/>
          <c:order val="0"/>
          <c:tx>
            <c:strRef>
              <c:f>'Fig. 3.8_9'!$B$26</c:f>
              <c:strCache>
                <c:ptCount val="1"/>
                <c:pt idx="0">
                  <c:v>Allow children of undocumented immigrants to apply for citizenship or permanent resident status</c:v>
                </c:pt>
              </c:strCache>
            </c:strRef>
          </c:tx>
          <c:spPr>
            <a:solidFill>
              <a:srgbClr val="4371C3"/>
            </a:solidFill>
            <a:ln>
              <a:noFill/>
            </a:ln>
            <a:effectLst/>
          </c:spPr>
          <c:invertIfNegative val="0"/>
          <c:dPt>
            <c:idx val="3"/>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4-CB30-A44A-80AA-FEE61EB732FF}"/>
              </c:ext>
            </c:extLst>
          </c:dPt>
          <c:dLbls>
            <c:dLbl>
              <c:idx val="3"/>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B30-A44A-80AA-FEE61EB732FF}"/>
                </c:ext>
              </c:extLst>
            </c:dLbl>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3.8_9'!$A$27:$A$30</c:f>
              <c:strCache>
                <c:ptCount val="4"/>
                <c:pt idx="0">
                  <c:v>Democrat</c:v>
                </c:pt>
                <c:pt idx="1">
                  <c:v>Independent</c:v>
                </c:pt>
                <c:pt idx="2">
                  <c:v>Republican</c:v>
                </c:pt>
                <c:pt idx="3">
                  <c:v>All Americans</c:v>
                </c:pt>
              </c:strCache>
            </c:strRef>
          </c:cat>
          <c:val>
            <c:numRef>
              <c:f>'Fig. 3.8_9'!$B$27:$B$30</c:f>
              <c:numCache>
                <c:formatCode>General</c:formatCode>
                <c:ptCount val="4"/>
                <c:pt idx="0">
                  <c:v>66</c:v>
                </c:pt>
                <c:pt idx="1">
                  <c:v>42</c:v>
                </c:pt>
                <c:pt idx="2">
                  <c:v>18</c:v>
                </c:pt>
                <c:pt idx="3">
                  <c:v>41</c:v>
                </c:pt>
              </c:numCache>
            </c:numRef>
          </c:val>
          <c:extLst>
            <c:ext xmlns:c16="http://schemas.microsoft.com/office/drawing/2014/chart" uri="{C3380CC4-5D6E-409C-BE32-E72D297353CC}">
              <c16:uniqueId val="{00000000-CB30-A44A-80AA-FEE61EB732FF}"/>
            </c:ext>
          </c:extLst>
        </c:ser>
        <c:ser>
          <c:idx val="1"/>
          <c:order val="1"/>
          <c:tx>
            <c:strRef>
              <c:f>'Fig. 3.8_9'!$C$26</c:f>
              <c:strCache>
                <c:ptCount val="1"/>
                <c:pt idx="0">
                  <c:v>Require children of undocumented immigrants to reapply every two years to stay in the country</c:v>
                </c:pt>
              </c:strCache>
            </c:strRef>
          </c:tx>
          <c:spPr>
            <a:solidFill>
              <a:schemeClr val="accent3">
                <a:lumMod val="60000"/>
                <a:lumOff val="40000"/>
              </a:schemeClr>
            </a:solidFill>
            <a:ln>
              <a:noFill/>
            </a:ln>
            <a:effectLst/>
          </c:spPr>
          <c:invertIfNegative val="0"/>
          <c:dPt>
            <c:idx val="3"/>
            <c:invertIfNegative val="0"/>
            <c:bubble3D val="0"/>
            <c:spPr>
              <a:pattFill prst="dkUpDiag">
                <a:fgClr>
                  <a:schemeClr val="accent3">
                    <a:lumMod val="60000"/>
                    <a:lumOff val="40000"/>
                  </a:schemeClr>
                </a:fgClr>
                <a:bgClr>
                  <a:schemeClr val="bg1"/>
                </a:bgClr>
              </a:pattFill>
              <a:ln>
                <a:solidFill>
                  <a:srgbClr val="4371C3"/>
                </a:solidFill>
              </a:ln>
              <a:effectLst/>
            </c:spPr>
            <c:extLst>
              <c:ext xmlns:c16="http://schemas.microsoft.com/office/drawing/2014/chart" uri="{C3380CC4-5D6E-409C-BE32-E72D297353CC}">
                <c16:uniqueId val="{00000005-CB30-A44A-80AA-FEE61EB732FF}"/>
              </c:ext>
            </c:extLst>
          </c:dPt>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3.8_9'!$A$27:$A$30</c:f>
              <c:strCache>
                <c:ptCount val="4"/>
                <c:pt idx="0">
                  <c:v>Democrat</c:v>
                </c:pt>
                <c:pt idx="1">
                  <c:v>Independent</c:v>
                </c:pt>
                <c:pt idx="2">
                  <c:v>Republican</c:v>
                </c:pt>
                <c:pt idx="3">
                  <c:v>All Americans</c:v>
                </c:pt>
              </c:strCache>
            </c:strRef>
          </c:cat>
          <c:val>
            <c:numRef>
              <c:f>'Fig. 3.8_9'!$C$27:$C$30</c:f>
              <c:numCache>
                <c:formatCode>General</c:formatCode>
                <c:ptCount val="4"/>
                <c:pt idx="0">
                  <c:v>28</c:v>
                </c:pt>
                <c:pt idx="1">
                  <c:v>35</c:v>
                </c:pt>
                <c:pt idx="2">
                  <c:v>37</c:v>
                </c:pt>
                <c:pt idx="3">
                  <c:v>32</c:v>
                </c:pt>
              </c:numCache>
            </c:numRef>
          </c:val>
          <c:extLst>
            <c:ext xmlns:c16="http://schemas.microsoft.com/office/drawing/2014/chart" uri="{C3380CC4-5D6E-409C-BE32-E72D297353CC}">
              <c16:uniqueId val="{00000001-CB30-A44A-80AA-FEE61EB732FF}"/>
            </c:ext>
          </c:extLst>
        </c:ser>
        <c:ser>
          <c:idx val="2"/>
          <c:order val="2"/>
          <c:tx>
            <c:strRef>
              <c:f>'Fig. 3.8_9'!$D$26</c:f>
              <c:strCache>
                <c:ptCount val="1"/>
                <c:pt idx="0">
                  <c:v>These immigrants should be identified and deported</c:v>
                </c:pt>
              </c:strCache>
            </c:strRef>
          </c:tx>
          <c:spPr>
            <a:solidFill>
              <a:srgbClr val="ED7D30"/>
            </a:solidFill>
            <a:ln>
              <a:noFill/>
            </a:ln>
            <a:effectLst/>
          </c:spPr>
          <c:invertIfNegative val="0"/>
          <c:dPt>
            <c:idx val="3"/>
            <c:invertIfNegative val="0"/>
            <c:bubble3D val="0"/>
            <c:spPr>
              <a:pattFill prst="dkUpDiag">
                <a:fgClr>
                  <a:srgbClr val="ED7D30"/>
                </a:fgClr>
                <a:bgClr>
                  <a:schemeClr val="bg1"/>
                </a:bgClr>
              </a:pattFill>
              <a:ln>
                <a:solidFill>
                  <a:srgbClr val="ED7D30"/>
                </a:solidFill>
              </a:ln>
              <a:effectLst/>
            </c:spPr>
            <c:extLst>
              <c:ext xmlns:c16="http://schemas.microsoft.com/office/drawing/2014/chart" uri="{C3380CC4-5D6E-409C-BE32-E72D297353CC}">
                <c16:uniqueId val="{00000006-CB30-A44A-80AA-FEE61EB732F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3.8_9'!$A$27:$A$30</c:f>
              <c:strCache>
                <c:ptCount val="4"/>
                <c:pt idx="0">
                  <c:v>Democrat</c:v>
                </c:pt>
                <c:pt idx="1">
                  <c:v>Independent</c:v>
                </c:pt>
                <c:pt idx="2">
                  <c:v>Republican</c:v>
                </c:pt>
                <c:pt idx="3">
                  <c:v>All Americans</c:v>
                </c:pt>
              </c:strCache>
            </c:strRef>
          </c:cat>
          <c:val>
            <c:numRef>
              <c:f>'Fig. 3.8_9'!$D$27:$D$30</c:f>
              <c:numCache>
                <c:formatCode>General</c:formatCode>
                <c:ptCount val="4"/>
                <c:pt idx="0">
                  <c:v>5</c:v>
                </c:pt>
                <c:pt idx="1">
                  <c:v>19</c:v>
                </c:pt>
                <c:pt idx="2">
                  <c:v>43</c:v>
                </c:pt>
                <c:pt idx="3">
                  <c:v>22</c:v>
                </c:pt>
              </c:numCache>
            </c:numRef>
          </c:val>
          <c:extLst>
            <c:ext xmlns:c16="http://schemas.microsoft.com/office/drawing/2014/chart" uri="{C3380CC4-5D6E-409C-BE32-E72D297353CC}">
              <c16:uniqueId val="{00000002-CB30-A44A-80AA-FEE61EB732FF}"/>
            </c:ext>
          </c:extLst>
        </c:ser>
        <c:dLbls>
          <c:showLegendKey val="0"/>
          <c:showVal val="1"/>
          <c:showCatName val="0"/>
          <c:showSerName val="0"/>
          <c:showPercent val="0"/>
          <c:showBubbleSize val="0"/>
        </c:dLbls>
        <c:gapWidth val="200"/>
        <c:overlap val="100"/>
        <c:axId val="799859448"/>
        <c:axId val="799862968"/>
      </c:barChart>
      <c:catAx>
        <c:axId val="799859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majorUnit val="10"/>
      </c:valAx>
      <c:spPr>
        <a:noFill/>
        <a:ln>
          <a:noFill/>
        </a:ln>
        <a:effectLst/>
      </c:spPr>
    </c:plotArea>
    <c:legend>
      <c:legendPos val="b"/>
      <c:layout>
        <c:manualLayout>
          <c:xMode val="edge"/>
          <c:yMode val="edge"/>
          <c:x val="5.0443967941507309E-2"/>
          <c:y val="5.9319386547269835E-2"/>
          <c:w val="0.89393048863717395"/>
          <c:h val="0.17467777227643705"/>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6102814734364"/>
          <c:y val="0.25318260587549651"/>
          <c:w val="0.71024028357665259"/>
          <c:h val="0.59028470220660223"/>
        </c:manualLayout>
      </c:layout>
      <c:barChart>
        <c:barDir val="bar"/>
        <c:grouping val="clustered"/>
        <c:varyColors val="0"/>
        <c:ser>
          <c:idx val="0"/>
          <c:order val="0"/>
          <c:tx>
            <c:strRef>
              <c:f>'Fig. 1.6'!$B$4</c:f>
              <c:strCache>
                <c:ptCount val="1"/>
                <c:pt idx="0">
                  <c:v>There should be a mandatory retirement age for U.S. Supreme Court justices</c:v>
                </c:pt>
              </c:strCache>
            </c:strRef>
          </c:tx>
          <c:spPr>
            <a:solidFill>
              <a:srgbClr val="4472C4"/>
            </a:solidFill>
            <a:ln>
              <a:solidFill>
                <a:srgbClr val="4371C3"/>
              </a:solidFill>
            </a:ln>
            <a:effectLst/>
          </c:spPr>
          <c:invertIfNegative val="0"/>
          <c:dPt>
            <c:idx val="0"/>
            <c:invertIfNegative val="0"/>
            <c:bubble3D val="0"/>
            <c:spPr>
              <a:pattFill prst="wdUpDiag">
                <a:fgClr>
                  <a:srgbClr val="4472C4"/>
                </a:fgClr>
                <a:bgClr>
                  <a:schemeClr val="bg1"/>
                </a:bgClr>
              </a:pattFill>
              <a:ln>
                <a:solidFill>
                  <a:srgbClr val="4371C3"/>
                </a:solidFill>
              </a:ln>
              <a:effectLst/>
            </c:spPr>
            <c:extLst>
              <c:ext xmlns:c16="http://schemas.microsoft.com/office/drawing/2014/chart" uri="{C3380CC4-5D6E-409C-BE32-E72D297353CC}">
                <c16:uniqueId val="{00000001-5755-1446-A7EE-C08BC7982987}"/>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1.6'!$A$5:$A$7</c:f>
              <c:strCache>
                <c:ptCount val="3"/>
                <c:pt idx="0">
                  <c:v>All Americans</c:v>
                </c:pt>
                <c:pt idx="1">
                  <c:v>Oppose overturn of Roe</c:v>
                </c:pt>
                <c:pt idx="2">
                  <c:v>Support overturn of Roe</c:v>
                </c:pt>
              </c:strCache>
            </c:strRef>
          </c:cat>
          <c:val>
            <c:numRef>
              <c:f>'Fig. 1.6'!$B$5:$B$7</c:f>
              <c:numCache>
                <c:formatCode>General</c:formatCode>
                <c:ptCount val="3"/>
                <c:pt idx="0">
                  <c:v>76</c:v>
                </c:pt>
                <c:pt idx="1">
                  <c:v>83</c:v>
                </c:pt>
                <c:pt idx="2">
                  <c:v>68</c:v>
                </c:pt>
              </c:numCache>
            </c:numRef>
          </c:val>
          <c:extLst>
            <c:ext xmlns:c16="http://schemas.microsoft.com/office/drawing/2014/chart" uri="{C3380CC4-5D6E-409C-BE32-E72D297353CC}">
              <c16:uniqueId val="{00000002-5755-1446-A7EE-C08BC7982987}"/>
            </c:ext>
          </c:extLst>
        </c:ser>
        <c:ser>
          <c:idx val="1"/>
          <c:order val="1"/>
          <c:tx>
            <c:strRef>
              <c:f>'Fig. 1.6'!$C$4</c:f>
              <c:strCache>
                <c:ptCount val="1"/>
                <c:pt idx="0">
                  <c:v>There should be term limits for U.S. Supreme Court justices</c:v>
                </c:pt>
              </c:strCache>
            </c:strRef>
          </c:tx>
          <c:spPr>
            <a:solidFill>
              <a:srgbClr val="B3D257"/>
            </a:solidFill>
            <a:ln>
              <a:solidFill>
                <a:srgbClr val="B3D257"/>
              </a:solidFill>
            </a:ln>
            <a:effectLst/>
          </c:spPr>
          <c:invertIfNegative val="0"/>
          <c:dPt>
            <c:idx val="0"/>
            <c:invertIfNegative val="0"/>
            <c:bubble3D val="0"/>
            <c:spPr>
              <a:pattFill prst="wdUpDiag">
                <a:fgClr>
                  <a:srgbClr val="B3D257"/>
                </a:fgClr>
                <a:bgClr>
                  <a:schemeClr val="bg1"/>
                </a:bgClr>
              </a:pattFill>
              <a:ln>
                <a:solidFill>
                  <a:srgbClr val="B3D257"/>
                </a:solidFill>
              </a:ln>
              <a:effectLst/>
            </c:spPr>
            <c:extLst>
              <c:ext xmlns:c16="http://schemas.microsoft.com/office/drawing/2014/chart" uri="{C3380CC4-5D6E-409C-BE32-E72D297353CC}">
                <c16:uniqueId val="{00000004-5755-1446-A7EE-C08BC7982987}"/>
              </c:ext>
            </c:extLst>
          </c:dPt>
          <c:dLbls>
            <c:dLbl>
              <c:idx val="2"/>
              <c:spPr>
                <a:noFill/>
                <a:ln>
                  <a:noFill/>
                </a:ln>
                <a:effectLst/>
              </c:spPr>
              <c:txPr>
                <a:bodyPr rot="0" spcFirstLastPara="1" vertOverflow="ellipsis" vert="horz" wrap="square" lIns="38100" tIns="19050" rIns="38100" bIns="19050" anchor="ctr" anchorCtr="0">
                  <a:no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599921720311279E-2"/>
                      <c:h val="3.7568897637795279E-2"/>
                    </c:manualLayout>
                  </c15:layout>
                </c:ext>
                <c:ext xmlns:c16="http://schemas.microsoft.com/office/drawing/2014/chart" uri="{C3380CC4-5D6E-409C-BE32-E72D297353CC}">
                  <c16:uniqueId val="{00000005-5755-1446-A7EE-C08BC7982987}"/>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1.6'!$A$5:$A$7</c:f>
              <c:strCache>
                <c:ptCount val="3"/>
                <c:pt idx="0">
                  <c:v>All Americans</c:v>
                </c:pt>
                <c:pt idx="1">
                  <c:v>Oppose overturn of Roe</c:v>
                </c:pt>
                <c:pt idx="2">
                  <c:v>Support overturn of Roe</c:v>
                </c:pt>
              </c:strCache>
            </c:strRef>
          </c:cat>
          <c:val>
            <c:numRef>
              <c:f>'Fig. 1.6'!$C$5:$C$7</c:f>
              <c:numCache>
                <c:formatCode>General</c:formatCode>
                <c:ptCount val="3"/>
                <c:pt idx="0">
                  <c:v>75</c:v>
                </c:pt>
                <c:pt idx="1">
                  <c:v>88</c:v>
                </c:pt>
                <c:pt idx="2">
                  <c:v>60</c:v>
                </c:pt>
              </c:numCache>
            </c:numRef>
          </c:val>
          <c:extLst>
            <c:ext xmlns:c16="http://schemas.microsoft.com/office/drawing/2014/chart" uri="{C3380CC4-5D6E-409C-BE32-E72D297353CC}">
              <c16:uniqueId val="{00000006-5755-1446-A7EE-C08BC7982987}"/>
            </c:ext>
          </c:extLst>
        </c:ser>
        <c:dLbls>
          <c:dLblPos val="outEnd"/>
          <c:showLegendKey val="0"/>
          <c:showVal val="1"/>
          <c:showCatName val="0"/>
          <c:showSerName val="0"/>
          <c:showPercent val="0"/>
          <c:showBubbleSize val="0"/>
        </c:dLbls>
        <c:gapWidth val="182"/>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 2022 American Values Survey.</a:t>
                </a:r>
              </a:p>
            </c:rich>
          </c:tx>
          <c:layout>
            <c:manualLayout>
              <c:xMode val="edge"/>
              <c:yMode val="edge"/>
              <c:x val="0.41650225325607881"/>
              <c:y val="0.9753284849068000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majorUnit val="20"/>
      </c:valAx>
      <c:spPr>
        <a:noFill/>
        <a:ln>
          <a:noFill/>
        </a:ln>
        <a:effectLst/>
      </c:spPr>
    </c:plotArea>
    <c:legend>
      <c:legendPos val="b"/>
      <c:layout>
        <c:manualLayout>
          <c:xMode val="edge"/>
          <c:yMode val="edge"/>
          <c:x val="0.10030044363923535"/>
          <c:y val="4.0666964987142971E-2"/>
          <c:w val="0.78866141732283468"/>
          <c:h val="0.1475010911884351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a:latin typeface="Arial" panose="020B0604020202020204" pitchFamily="34" charset="0"/>
                <a:cs typeface="Arial" panose="020B0604020202020204" pitchFamily="34" charset="0"/>
              </a:rPr>
              <a:t>Percent who say public school teachers</a:t>
            </a:r>
            <a:r>
              <a:rPr lang="en-US" sz="1400" i="1" baseline="0">
                <a:latin typeface="Arial" panose="020B0604020202020204" pitchFamily="34" charset="0"/>
                <a:cs typeface="Arial" panose="020B0604020202020204" pitchFamily="34" charset="0"/>
              </a:rPr>
              <a:t> and librarians</a:t>
            </a:r>
            <a:r>
              <a:rPr lang="en-US" sz="1400" i="1">
                <a:latin typeface="Arial" panose="020B0604020202020204" pitchFamily="34" charset="0"/>
                <a:cs typeface="Arial" panose="020B0604020202020204" pitchFamily="34" charset="0"/>
              </a:rPr>
              <a:t>:</a:t>
            </a:r>
          </a:p>
        </c:rich>
      </c:tx>
      <c:layout>
        <c:manualLayout>
          <c:xMode val="edge"/>
          <c:yMode val="edge"/>
          <c:x val="0.25594784033498708"/>
          <c:y val="2.0778093507093959E-4"/>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642540166583225"/>
          <c:y val="0.28686604653867454"/>
          <c:w val="0.71024028357665259"/>
          <c:h val="0.58530092896279495"/>
        </c:manualLayout>
      </c:layout>
      <c:barChart>
        <c:barDir val="bar"/>
        <c:grouping val="stacked"/>
        <c:varyColors val="0"/>
        <c:ser>
          <c:idx val="0"/>
          <c:order val="0"/>
          <c:tx>
            <c:strRef>
              <c:f>'NEW5'!$B$5</c:f>
              <c:strCache>
                <c:ptCount val="1"/>
                <c:pt idx="0">
                  <c:v>Provide our kids with appropriate curriculum and books that teach the good and bad of American history</c:v>
                </c:pt>
              </c:strCache>
            </c:strRef>
          </c:tx>
          <c:spPr>
            <a:solidFill>
              <a:srgbClr val="4472C4"/>
            </a:solidFill>
            <a:ln>
              <a:solidFill>
                <a:srgbClr val="4371C3"/>
              </a:solidFill>
            </a:ln>
            <a:effectLst/>
          </c:spPr>
          <c:invertIfNegative val="0"/>
          <c:dPt>
            <c:idx val="0"/>
            <c:invertIfNegative val="0"/>
            <c:bubble3D val="0"/>
            <c:spPr>
              <a:pattFill prst="dkUpDiag">
                <a:fgClr>
                  <a:srgbClr val="4472C4"/>
                </a:fgClr>
                <a:bgClr>
                  <a:schemeClr val="bg1"/>
                </a:bgClr>
              </a:pattFill>
              <a:ln>
                <a:solidFill>
                  <a:srgbClr val="4371C3"/>
                </a:solidFill>
              </a:ln>
              <a:effectLst/>
            </c:spPr>
            <c:extLst>
              <c:ext xmlns:c16="http://schemas.microsoft.com/office/drawing/2014/chart" uri="{C3380CC4-5D6E-409C-BE32-E72D297353CC}">
                <c16:uniqueId val="{00000001-0834-8E4A-B105-A4E4B0D31CA5}"/>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834-8E4A-B105-A4E4B0D31CA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'NEW5'!$A$6:$A$14</c:f>
              <c:strCache>
                <c:ptCount val="9"/>
                <c:pt idx="0">
                  <c:v>All Americans</c:v>
                </c:pt>
                <c:pt idx="2">
                  <c:v>Republican</c:v>
                </c:pt>
                <c:pt idx="3">
                  <c:v>Independent</c:v>
                </c:pt>
                <c:pt idx="4">
                  <c:v>Democrat</c:v>
                </c:pt>
                <c:pt idx="6">
                  <c:v>White evangelical Protestant</c:v>
                </c:pt>
                <c:pt idx="7">
                  <c:v>Other religious Americans</c:v>
                </c:pt>
                <c:pt idx="8">
                  <c:v>Religiously unaffiliated</c:v>
                </c:pt>
              </c:strCache>
            </c:strRef>
          </c:cat>
          <c:val>
            <c:numRef>
              <c:f>'NEW5'!$B$6:$B$14</c:f>
              <c:numCache>
                <c:formatCode>General</c:formatCode>
                <c:ptCount val="9"/>
                <c:pt idx="0">
                  <c:v>66</c:v>
                </c:pt>
                <c:pt idx="2">
                  <c:v>43</c:v>
                </c:pt>
                <c:pt idx="3">
                  <c:v>69</c:v>
                </c:pt>
                <c:pt idx="4">
                  <c:v>90</c:v>
                </c:pt>
                <c:pt idx="6">
                  <c:v>44</c:v>
                </c:pt>
                <c:pt idx="7">
                  <c:v>68</c:v>
                </c:pt>
                <c:pt idx="8">
                  <c:v>77</c:v>
                </c:pt>
              </c:numCache>
            </c:numRef>
          </c:val>
          <c:extLst>
            <c:ext xmlns:c16="http://schemas.microsoft.com/office/drawing/2014/chart" uri="{C3380CC4-5D6E-409C-BE32-E72D297353CC}">
              <c16:uniqueId val="{00000002-0834-8E4A-B105-A4E4B0D31CA5}"/>
            </c:ext>
          </c:extLst>
        </c:ser>
        <c:ser>
          <c:idx val="1"/>
          <c:order val="1"/>
          <c:tx>
            <c:strRef>
              <c:f>'NEW5'!$C$5</c:f>
              <c:strCache>
                <c:ptCount val="1"/>
                <c:pt idx="0">
                  <c:v>Are indoctrinating our kids with inappropriate curriculum and books that wrongly portray America as a racist country</c:v>
                </c:pt>
              </c:strCache>
            </c:strRef>
          </c:tx>
          <c:spPr>
            <a:solidFill>
              <a:srgbClr val="B3D257"/>
            </a:solidFill>
            <a:ln>
              <a:solidFill>
                <a:srgbClr val="B3D257"/>
              </a:solidFill>
            </a:ln>
            <a:effectLst/>
          </c:spPr>
          <c:invertIfNegative val="0"/>
          <c:dPt>
            <c:idx val="0"/>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04-0834-8E4A-B105-A4E4B0D31CA5}"/>
              </c:ext>
            </c:extLst>
          </c:dPt>
          <c:dLbls>
            <c:dLbl>
              <c:idx val="2"/>
              <c:spPr>
                <a:noFill/>
                <a:ln>
                  <a:noFill/>
                </a:ln>
                <a:effectLst/>
              </c:spPr>
              <c:txPr>
                <a:bodyPr rot="0" spcFirstLastPara="1" vertOverflow="ellipsis" vert="horz" wrap="square" lIns="38100" tIns="19050" rIns="38100" bIns="19050" anchor="ctr" anchorCtr="0">
                  <a:no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599921720311279E-2"/>
                      <c:h val="3.7568897637795279E-2"/>
                    </c:manualLayout>
                  </c15:layout>
                </c:ext>
                <c:ext xmlns:c16="http://schemas.microsoft.com/office/drawing/2014/chart" uri="{C3380CC4-5D6E-409C-BE32-E72D297353CC}">
                  <c16:uniqueId val="{00000005-0834-8E4A-B105-A4E4B0D31CA5}"/>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'NEW5'!$A$6:$A$14</c:f>
              <c:strCache>
                <c:ptCount val="9"/>
                <c:pt idx="0">
                  <c:v>All Americans</c:v>
                </c:pt>
                <c:pt idx="2">
                  <c:v>Republican</c:v>
                </c:pt>
                <c:pt idx="3">
                  <c:v>Independent</c:v>
                </c:pt>
                <c:pt idx="4">
                  <c:v>Democrat</c:v>
                </c:pt>
                <c:pt idx="6">
                  <c:v>White evangelical Protestant</c:v>
                </c:pt>
                <c:pt idx="7">
                  <c:v>Other religious Americans</c:v>
                </c:pt>
                <c:pt idx="8">
                  <c:v>Religiously unaffiliated</c:v>
                </c:pt>
              </c:strCache>
            </c:strRef>
          </c:cat>
          <c:val>
            <c:numRef>
              <c:f>'NEW5'!$C$6:$C$14</c:f>
              <c:numCache>
                <c:formatCode>General</c:formatCode>
                <c:ptCount val="9"/>
                <c:pt idx="0">
                  <c:v>29</c:v>
                </c:pt>
                <c:pt idx="2">
                  <c:v>54</c:v>
                </c:pt>
                <c:pt idx="3">
                  <c:v>27</c:v>
                </c:pt>
                <c:pt idx="4">
                  <c:v>7</c:v>
                </c:pt>
                <c:pt idx="6">
                  <c:v>51</c:v>
                </c:pt>
                <c:pt idx="7">
                  <c:v>29</c:v>
                </c:pt>
                <c:pt idx="8">
                  <c:v>19</c:v>
                </c:pt>
              </c:numCache>
            </c:numRef>
          </c:val>
          <c:extLst>
            <c:ext xmlns:c16="http://schemas.microsoft.com/office/drawing/2014/chart" uri="{C3380CC4-5D6E-409C-BE32-E72D297353CC}">
              <c16:uniqueId val="{00000006-0834-8E4A-B105-A4E4B0D31CA5}"/>
            </c:ext>
          </c:extLst>
        </c:ser>
        <c:dLbls>
          <c:showLegendKey val="0"/>
          <c:showVal val="1"/>
          <c:showCatName val="0"/>
          <c:showSerName val="0"/>
          <c:showPercent val="0"/>
          <c:showBubbleSize val="0"/>
        </c:dLbls>
        <c:gapWidth val="100"/>
        <c:overlap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 2022 American Values Survey.</a:t>
                </a:r>
              </a:p>
            </c:rich>
          </c:tx>
          <c:layout>
            <c:manualLayout>
              <c:xMode val="edge"/>
              <c:yMode val="edge"/>
              <c:x val="0.35542266911238368"/>
              <c:y val="0.9852922800410817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w="0">
          <a:noFill/>
        </a:ln>
        <a:effectLst/>
      </c:spPr>
    </c:plotArea>
    <c:legend>
      <c:legendPos val="b"/>
      <c:layout>
        <c:manualLayout>
          <c:xMode val="edge"/>
          <c:yMode val="edge"/>
          <c:x val="0"/>
          <c:y val="7.5634968705834846E-2"/>
          <c:w val="1"/>
          <c:h val="0.1853742681203311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sz="1400" i="1">
                <a:latin typeface="Arial" panose="020B0604020202020204" pitchFamily="34" charset="0"/>
                <a:cs typeface="Arial" panose="020B0604020202020204" pitchFamily="34" charset="0"/>
              </a:rPr>
              <a:t>Percent who believe there are:</a:t>
            </a:r>
          </a:p>
        </c:rich>
      </c:tx>
      <c:layout>
        <c:manualLayout>
          <c:xMode val="edge"/>
          <c:yMode val="edge"/>
          <c:x val="0.35153729124567396"/>
          <c:y val="1.64102564102564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21425540693876147"/>
          <c:y val="0.28911164950535023"/>
          <c:w val="0.76339637130511517"/>
          <c:h val="0.5748513527155259"/>
        </c:manualLayout>
      </c:layout>
      <c:barChart>
        <c:barDir val="bar"/>
        <c:grouping val="stacked"/>
        <c:varyColors val="0"/>
        <c:ser>
          <c:idx val="0"/>
          <c:order val="0"/>
          <c:tx>
            <c:strRef>
              <c:f>'fig 3.6'!$B$15</c:f>
              <c:strCache>
                <c:ptCount val="1"/>
                <c:pt idx="0">
                  <c:v>Range of gender Identities, feel strongly</c:v>
                </c:pt>
              </c:strCache>
            </c:strRef>
          </c:tx>
          <c:spPr>
            <a:solidFill>
              <a:schemeClr val="accent1"/>
            </a:solidFill>
            <a:ln>
              <a:noFill/>
            </a:ln>
            <a:effectLst/>
          </c:spPr>
          <c:invertIfNegative val="0"/>
          <c:dPt>
            <c:idx val="0"/>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1-8F56-464D-8976-1680AE72B83E}"/>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F56-464D-8976-1680AE72B83E}"/>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3.6'!$A$16:$A$19</c:f>
              <c:strCache>
                <c:ptCount val="4"/>
                <c:pt idx="0">
                  <c:v>All Americans</c:v>
                </c:pt>
                <c:pt idx="1">
                  <c:v>Republican</c:v>
                </c:pt>
                <c:pt idx="2">
                  <c:v>Independent</c:v>
                </c:pt>
                <c:pt idx="3">
                  <c:v>Democrat</c:v>
                </c:pt>
              </c:strCache>
            </c:strRef>
          </c:cat>
          <c:val>
            <c:numRef>
              <c:f>'fig 3.6'!$B$16:$B$19</c:f>
              <c:numCache>
                <c:formatCode>General</c:formatCode>
                <c:ptCount val="4"/>
                <c:pt idx="0">
                  <c:v>13</c:v>
                </c:pt>
                <c:pt idx="1">
                  <c:v>2</c:v>
                </c:pt>
                <c:pt idx="2">
                  <c:v>10</c:v>
                </c:pt>
                <c:pt idx="3">
                  <c:v>27</c:v>
                </c:pt>
              </c:numCache>
            </c:numRef>
          </c:val>
          <c:extLst>
            <c:ext xmlns:c16="http://schemas.microsoft.com/office/drawing/2014/chart" uri="{C3380CC4-5D6E-409C-BE32-E72D297353CC}">
              <c16:uniqueId val="{00000002-8F56-464D-8976-1680AE72B83E}"/>
            </c:ext>
          </c:extLst>
        </c:ser>
        <c:ser>
          <c:idx val="1"/>
          <c:order val="1"/>
          <c:tx>
            <c:strRef>
              <c:f>'fig 3.6'!$C$15</c:f>
              <c:strCache>
                <c:ptCount val="1"/>
                <c:pt idx="0">
                  <c:v>Range of gender identities, feel not strongly</c:v>
                </c:pt>
              </c:strCache>
            </c:strRef>
          </c:tx>
          <c:spPr>
            <a:solidFill>
              <a:srgbClr val="8CB8D2"/>
            </a:solidFill>
            <a:ln>
              <a:noFill/>
            </a:ln>
            <a:effectLst/>
          </c:spPr>
          <c:invertIfNegative val="0"/>
          <c:dPt>
            <c:idx val="0"/>
            <c:invertIfNegative val="0"/>
            <c:bubble3D val="0"/>
            <c:spPr>
              <a:pattFill prst="dkUpDiag">
                <a:fgClr>
                  <a:srgbClr val="8CB8D2"/>
                </a:fgClr>
                <a:bgClr>
                  <a:schemeClr val="bg1"/>
                </a:bgClr>
              </a:pattFill>
              <a:ln>
                <a:solidFill>
                  <a:srgbClr val="8CB8D2"/>
                </a:solidFill>
              </a:ln>
              <a:effectLst/>
            </c:spPr>
            <c:extLst>
              <c:ext xmlns:c16="http://schemas.microsoft.com/office/drawing/2014/chart" uri="{C3380CC4-5D6E-409C-BE32-E72D297353CC}">
                <c16:uniqueId val="{00000004-8F56-464D-8976-1680AE72B83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3.6'!$A$16:$A$19</c:f>
              <c:strCache>
                <c:ptCount val="4"/>
                <c:pt idx="0">
                  <c:v>All Americans</c:v>
                </c:pt>
                <c:pt idx="1">
                  <c:v>Republican</c:v>
                </c:pt>
                <c:pt idx="2">
                  <c:v>Independent</c:v>
                </c:pt>
                <c:pt idx="3">
                  <c:v>Democrat</c:v>
                </c:pt>
              </c:strCache>
            </c:strRef>
          </c:cat>
          <c:val>
            <c:numRef>
              <c:f>'fig 3.6'!$C$16:$C$19</c:f>
              <c:numCache>
                <c:formatCode>General</c:formatCode>
                <c:ptCount val="4"/>
                <c:pt idx="0">
                  <c:v>22</c:v>
                </c:pt>
                <c:pt idx="1">
                  <c:v>8</c:v>
                </c:pt>
                <c:pt idx="2">
                  <c:v>26</c:v>
                </c:pt>
                <c:pt idx="3">
                  <c:v>35</c:v>
                </c:pt>
              </c:numCache>
            </c:numRef>
          </c:val>
          <c:extLst>
            <c:ext xmlns:c16="http://schemas.microsoft.com/office/drawing/2014/chart" uri="{C3380CC4-5D6E-409C-BE32-E72D297353CC}">
              <c16:uniqueId val="{00000005-8F56-464D-8976-1680AE72B83E}"/>
            </c:ext>
          </c:extLst>
        </c:ser>
        <c:ser>
          <c:idx val="2"/>
          <c:order val="2"/>
          <c:tx>
            <c:strRef>
              <c:f>'fig 3.6'!$D$15</c:f>
              <c:strCache>
                <c:ptCount val="1"/>
                <c:pt idx="0">
                  <c:v>Only two genders, feel not strongly</c:v>
                </c:pt>
              </c:strCache>
            </c:strRef>
          </c:tx>
          <c:spPr>
            <a:solidFill>
              <a:srgbClr val="D8E19C"/>
            </a:solidFill>
            <a:ln>
              <a:noFill/>
            </a:ln>
            <a:effectLst/>
          </c:spPr>
          <c:invertIfNegative val="0"/>
          <c:dPt>
            <c:idx val="0"/>
            <c:invertIfNegative val="0"/>
            <c:bubble3D val="0"/>
            <c:spPr>
              <a:pattFill prst="dkUpDiag">
                <a:fgClr>
                  <a:srgbClr val="D8E19C"/>
                </a:fgClr>
                <a:bgClr>
                  <a:schemeClr val="bg1"/>
                </a:bgClr>
              </a:pattFill>
              <a:ln>
                <a:solidFill>
                  <a:srgbClr val="D8E19C"/>
                </a:solidFill>
              </a:ln>
              <a:effectLst/>
            </c:spPr>
            <c:extLst>
              <c:ext xmlns:c16="http://schemas.microsoft.com/office/drawing/2014/chart" uri="{C3380CC4-5D6E-409C-BE32-E72D297353CC}">
                <c16:uniqueId val="{00000007-8F56-464D-8976-1680AE72B83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3.6'!$A$16:$A$19</c:f>
              <c:strCache>
                <c:ptCount val="4"/>
                <c:pt idx="0">
                  <c:v>All Americans</c:v>
                </c:pt>
                <c:pt idx="1">
                  <c:v>Republican</c:v>
                </c:pt>
                <c:pt idx="2">
                  <c:v>Independent</c:v>
                </c:pt>
                <c:pt idx="3">
                  <c:v>Democrat</c:v>
                </c:pt>
              </c:strCache>
            </c:strRef>
          </c:cat>
          <c:val>
            <c:numRef>
              <c:f>'fig 3.6'!$D$16:$D$19</c:f>
              <c:numCache>
                <c:formatCode>General</c:formatCode>
                <c:ptCount val="4"/>
                <c:pt idx="0">
                  <c:v>18</c:v>
                </c:pt>
                <c:pt idx="1">
                  <c:v>15</c:v>
                </c:pt>
                <c:pt idx="2">
                  <c:v>22</c:v>
                </c:pt>
                <c:pt idx="3">
                  <c:v>15</c:v>
                </c:pt>
              </c:numCache>
            </c:numRef>
          </c:val>
          <c:extLst>
            <c:ext xmlns:c16="http://schemas.microsoft.com/office/drawing/2014/chart" uri="{C3380CC4-5D6E-409C-BE32-E72D297353CC}">
              <c16:uniqueId val="{00000008-8F56-464D-8976-1680AE72B83E}"/>
            </c:ext>
          </c:extLst>
        </c:ser>
        <c:ser>
          <c:idx val="3"/>
          <c:order val="3"/>
          <c:tx>
            <c:strRef>
              <c:f>'fig 3.6'!$E$15</c:f>
              <c:strCache>
                <c:ptCount val="1"/>
                <c:pt idx="0">
                  <c:v>Only two genders, feel strongly</c:v>
                </c:pt>
              </c:strCache>
            </c:strRef>
          </c:tx>
          <c:spPr>
            <a:solidFill>
              <a:srgbClr val="B3D257"/>
            </a:solidFill>
            <a:ln>
              <a:noFill/>
            </a:ln>
            <a:effectLst/>
          </c:spPr>
          <c:invertIfNegative val="0"/>
          <c:dPt>
            <c:idx val="0"/>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0A-8F56-464D-8976-1680AE72B83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3.6'!$A$16:$A$19</c:f>
              <c:strCache>
                <c:ptCount val="4"/>
                <c:pt idx="0">
                  <c:v>All Americans</c:v>
                </c:pt>
                <c:pt idx="1">
                  <c:v>Republican</c:v>
                </c:pt>
                <c:pt idx="2">
                  <c:v>Independent</c:v>
                </c:pt>
                <c:pt idx="3">
                  <c:v>Democrat</c:v>
                </c:pt>
              </c:strCache>
            </c:strRef>
          </c:cat>
          <c:val>
            <c:numRef>
              <c:f>'fig 3.6'!$E$16:$E$19</c:f>
              <c:numCache>
                <c:formatCode>General</c:formatCode>
                <c:ptCount val="4"/>
                <c:pt idx="0">
                  <c:v>44</c:v>
                </c:pt>
                <c:pt idx="1">
                  <c:v>73</c:v>
                </c:pt>
                <c:pt idx="2">
                  <c:v>40</c:v>
                </c:pt>
                <c:pt idx="3">
                  <c:v>21</c:v>
                </c:pt>
              </c:numCache>
            </c:numRef>
          </c:val>
          <c:extLst>
            <c:ext xmlns:c16="http://schemas.microsoft.com/office/drawing/2014/chart" uri="{C3380CC4-5D6E-409C-BE32-E72D297353CC}">
              <c16:uniqueId val="{0000000B-8F56-464D-8976-1680AE72B83E}"/>
            </c:ext>
          </c:extLst>
        </c:ser>
        <c:dLbls>
          <c:showLegendKey val="0"/>
          <c:showVal val="1"/>
          <c:showCatName val="0"/>
          <c:showSerName val="0"/>
          <c:showPercent val="0"/>
          <c:showBubbleSize val="0"/>
        </c:dLbls>
        <c:gapWidth val="182"/>
        <c:overlap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0" i="0" u="none" strike="noStrike" baseline="0">
                    <a:effectLst/>
                  </a:rPr>
                  <a:t>Source: PRRI 2022 American Values Survey.</a:t>
                </a:r>
                <a:endParaRPr lang="en-US" sz="1000">
                  <a:latin typeface="Arial" panose="020B0604020202020204" pitchFamily="34" charset="0"/>
                  <a:cs typeface="Arial" panose="020B0604020202020204" pitchFamily="34" charset="0"/>
                </a:endParaRPr>
              </a:p>
            </c:rich>
          </c:tx>
          <c:layout>
            <c:manualLayout>
              <c:xMode val="edge"/>
              <c:yMode val="edge"/>
              <c:x val="0.37938887551719785"/>
              <c:y val="0.95324868912544058"/>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t"/>
      <c:layout>
        <c:manualLayout>
          <c:xMode val="edge"/>
          <c:yMode val="edge"/>
          <c:x val="0.16402561958516249"/>
          <c:y val="7.7089642640823741E-2"/>
          <c:w val="0.66271877041570681"/>
          <c:h val="0.1976468015027533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1713469444632"/>
          <c:y val="0.13216069208454206"/>
          <c:w val="0.57853459689220266"/>
          <c:h val="0.75078839745585368"/>
        </c:manualLayout>
      </c:layout>
      <c:barChart>
        <c:barDir val="bar"/>
        <c:grouping val="clustered"/>
        <c:varyColors val="0"/>
        <c:ser>
          <c:idx val="1"/>
          <c:order val="0"/>
          <c:tx>
            <c:strRef>
              <c:f>'Fig. 3.5'!$B$8</c:f>
              <c:strCache>
                <c:ptCount val="1"/>
                <c:pt idx="0">
                  <c:v>Republican</c:v>
                </c:pt>
              </c:strCache>
            </c:strRef>
          </c:tx>
          <c:spPr>
            <a:solidFill>
              <a:srgbClr val="C000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3.5'!$A$9:$A$12</c:f>
              <c:strCache>
                <c:ptCount val="4"/>
                <c:pt idx="0">
                  <c:v>Generations of slavery and discrimination have created conditions that make it difficult for Black Americans to work their way out of the lower class  </c:v>
                </c:pt>
                <c:pt idx="1">
                  <c:v>White supremacy is still a major problem in the U.S. today</c:v>
                </c:pt>
                <c:pt idx="2">
                  <c:v>A Black person is more likely than a white person to receive the death penalty for the same crime</c:v>
                </c:pt>
                <c:pt idx="3">
                  <c:v>Today discrimination against white Americans has become as big a problem as discrimination against Black Americans and other minorities (Disagree)</c:v>
                </c:pt>
              </c:strCache>
            </c:strRef>
          </c:cat>
          <c:val>
            <c:numRef>
              <c:f>'Fig. 3.5'!$B$9:$B$12</c:f>
              <c:numCache>
                <c:formatCode>General</c:formatCode>
                <c:ptCount val="4"/>
                <c:pt idx="0">
                  <c:v>16</c:v>
                </c:pt>
                <c:pt idx="1">
                  <c:v>30</c:v>
                </c:pt>
                <c:pt idx="2">
                  <c:v>31</c:v>
                </c:pt>
                <c:pt idx="3">
                  <c:v>33</c:v>
                </c:pt>
              </c:numCache>
            </c:numRef>
          </c:val>
          <c:extLst>
            <c:ext xmlns:c16="http://schemas.microsoft.com/office/drawing/2014/chart" uri="{C3380CC4-5D6E-409C-BE32-E72D297353CC}">
              <c16:uniqueId val="{00000000-5DB5-7543-9621-A500999A25DA}"/>
            </c:ext>
          </c:extLst>
        </c:ser>
        <c:ser>
          <c:idx val="2"/>
          <c:order val="1"/>
          <c:tx>
            <c:strRef>
              <c:f>'Fig. 3.5'!$C$8</c:f>
              <c:strCache>
                <c:ptCount val="1"/>
                <c:pt idx="0">
                  <c:v>Independent</c:v>
                </c:pt>
              </c:strCache>
            </c:strRef>
          </c:tx>
          <c:spPr>
            <a:solidFill>
              <a:srgbClr val="7671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3.5'!$A$9:$A$12</c:f>
              <c:strCache>
                <c:ptCount val="4"/>
                <c:pt idx="0">
                  <c:v>Generations of slavery and discrimination have created conditions that make it difficult for Black Americans to work their way out of the lower class  </c:v>
                </c:pt>
                <c:pt idx="1">
                  <c:v>White supremacy is still a major problem in the U.S. today</c:v>
                </c:pt>
                <c:pt idx="2">
                  <c:v>A Black person is more likely than a white person to receive the death penalty for the same crime</c:v>
                </c:pt>
                <c:pt idx="3">
                  <c:v>Today discrimination against white Americans has become as big a problem as discrimination against Black Americans and other minorities (Disagree)</c:v>
                </c:pt>
              </c:strCache>
            </c:strRef>
          </c:cat>
          <c:val>
            <c:numRef>
              <c:f>'Fig. 3.5'!$C$9:$C$12</c:f>
              <c:numCache>
                <c:formatCode>General</c:formatCode>
                <c:ptCount val="4"/>
                <c:pt idx="0">
                  <c:v>47</c:v>
                </c:pt>
                <c:pt idx="1">
                  <c:v>60</c:v>
                </c:pt>
                <c:pt idx="2">
                  <c:v>60</c:v>
                </c:pt>
                <c:pt idx="3">
                  <c:v>57</c:v>
                </c:pt>
              </c:numCache>
            </c:numRef>
          </c:val>
          <c:extLst>
            <c:ext xmlns:c16="http://schemas.microsoft.com/office/drawing/2014/chart" uri="{C3380CC4-5D6E-409C-BE32-E72D297353CC}">
              <c16:uniqueId val="{00000001-5DB5-7543-9621-A500999A25DA}"/>
            </c:ext>
          </c:extLst>
        </c:ser>
        <c:ser>
          <c:idx val="3"/>
          <c:order val="2"/>
          <c:tx>
            <c:strRef>
              <c:f>'Fig. 3.5'!$D$8</c:f>
              <c:strCache>
                <c:ptCount val="1"/>
                <c:pt idx="0">
                  <c:v>Democrat</c:v>
                </c:pt>
              </c:strCache>
            </c:strRef>
          </c:tx>
          <c:spPr>
            <a:solidFill>
              <a:srgbClr val="4472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3.5'!$A$9:$A$12</c:f>
              <c:strCache>
                <c:ptCount val="4"/>
                <c:pt idx="0">
                  <c:v>Generations of slavery and discrimination have created conditions that make it difficult for Black Americans to work their way out of the lower class  </c:v>
                </c:pt>
                <c:pt idx="1">
                  <c:v>White supremacy is still a major problem in the U.S. today</c:v>
                </c:pt>
                <c:pt idx="2">
                  <c:v>A Black person is more likely than a white person to receive the death penalty for the same crime</c:v>
                </c:pt>
                <c:pt idx="3">
                  <c:v>Today discrimination against white Americans has become as big a problem as discrimination against Black Americans and other minorities (Disagree)</c:v>
                </c:pt>
              </c:strCache>
            </c:strRef>
          </c:cat>
          <c:val>
            <c:numRef>
              <c:f>'Fig. 3.5'!$D$9:$D$12</c:f>
              <c:numCache>
                <c:formatCode>General</c:formatCode>
                <c:ptCount val="4"/>
                <c:pt idx="0">
                  <c:v>72</c:v>
                </c:pt>
                <c:pt idx="1">
                  <c:v>86</c:v>
                </c:pt>
                <c:pt idx="2">
                  <c:v>85</c:v>
                </c:pt>
                <c:pt idx="3">
                  <c:v>84</c:v>
                </c:pt>
              </c:numCache>
            </c:numRef>
          </c:val>
          <c:extLst>
            <c:ext xmlns:c16="http://schemas.microsoft.com/office/drawing/2014/chart" uri="{C3380CC4-5D6E-409C-BE32-E72D297353CC}">
              <c16:uniqueId val="{00000002-5DB5-7543-9621-A500999A25DA}"/>
            </c:ext>
          </c:extLst>
        </c:ser>
        <c:dLbls>
          <c:dLblPos val="outEnd"/>
          <c:showLegendKey val="0"/>
          <c:showVal val="1"/>
          <c:showCatName val="0"/>
          <c:showSerName val="0"/>
          <c:showPercent val="0"/>
          <c:showBubbleSize val="0"/>
        </c:dLbls>
        <c:gapWidth val="182"/>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100"/>
          <c:min val="0"/>
        </c:scaling>
        <c:delete val="0"/>
        <c:axPos val="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a:t>
                </a:r>
                <a:r>
                  <a:rPr lang="en-US" sz="1000" baseline="0">
                    <a:latin typeface="Arial" panose="020B0604020202020204" pitchFamily="34" charset="0"/>
                    <a:cs typeface="Arial" panose="020B0604020202020204" pitchFamily="34" charset="0"/>
                  </a:rPr>
                  <a:t> 2022 American Values </a:t>
                </a:r>
                <a:r>
                  <a:rPr lang="en-US" sz="1000">
                    <a:latin typeface="Arial" panose="020B0604020202020204" pitchFamily="34" charset="0"/>
                    <a:cs typeface="Arial" panose="020B0604020202020204" pitchFamily="34" charset="0"/>
                  </a:rPr>
                  <a:t>Survey. </a:t>
                </a:r>
              </a:p>
            </c:rich>
          </c:tx>
          <c:layout>
            <c:manualLayout>
              <c:xMode val="edge"/>
              <c:yMode val="edge"/>
              <c:x val="0.34925081733204399"/>
              <c:y val="0.95650003297547248"/>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t"/>
      <c:layout>
        <c:manualLayout>
          <c:xMode val="edge"/>
          <c:yMode val="edge"/>
          <c:x val="0.28002175714877747"/>
          <c:y val="4.0298556430446199E-2"/>
          <c:w val="0.43995648570244511"/>
          <c:h val="6.448016826709991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baseline="0" dirty="0">
                <a:latin typeface="Arial" panose="020B0604020202020204" pitchFamily="34" charset="0"/>
                <a:cs typeface="Arial" panose="020B0604020202020204" pitchFamily="34" charset="0"/>
              </a:rPr>
              <a:t>God intended America to be a new promised land where European Christians could create a society that would be an example to the rest of the world</a:t>
            </a:r>
            <a:r>
              <a:rPr lang="en-US" sz="1400" i="1" dirty="0">
                <a:latin typeface="Arial" panose="020B0604020202020204" pitchFamily="34" charset="0"/>
                <a:cs typeface="Arial" panose="020B0604020202020204" pitchFamily="34" charset="0"/>
              </a:rPr>
              <a:t>:</a:t>
            </a:r>
          </a:p>
        </c:rich>
      </c:tx>
      <c:layout>
        <c:manualLayout>
          <c:xMode val="edge"/>
          <c:yMode val="edge"/>
          <c:x val="0.11082620599149244"/>
          <c:y val="1.726567380946133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807220830350753"/>
          <c:y val="0.14490604590516723"/>
          <c:w val="0.71024028357665259"/>
          <c:h val="0.71996377662060262"/>
        </c:manualLayout>
      </c:layout>
      <c:barChart>
        <c:barDir val="bar"/>
        <c:grouping val="clustered"/>
        <c:varyColors val="0"/>
        <c:ser>
          <c:idx val="0"/>
          <c:order val="0"/>
          <c:tx>
            <c:strRef>
              <c:f>'fig 1.2'!$B$29</c:f>
              <c:strCache>
                <c:ptCount val="1"/>
                <c:pt idx="0">
                  <c:v>God intended America to be a new promised land where European Christians could create a society that would be an example to the rest of the world</c:v>
                </c:pt>
              </c:strCache>
            </c:strRef>
          </c:tx>
          <c:spPr>
            <a:solidFill>
              <a:srgbClr val="4371C3"/>
            </a:solidFill>
            <a:ln>
              <a:noFill/>
            </a:ln>
            <a:effectLst/>
          </c:spPr>
          <c:invertIfNegative val="0"/>
          <c:dPt>
            <c:idx val="0"/>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4-7DAB-024B-BBE9-15CD7CB9887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1.2'!$A$30:$A$43</c:f>
              <c:strCache>
                <c:ptCount val="14"/>
                <c:pt idx="0">
                  <c:v>All Americans</c:v>
                </c:pt>
                <c:pt idx="2">
                  <c:v>Republican</c:v>
                </c:pt>
                <c:pt idx="3">
                  <c:v>Independent</c:v>
                </c:pt>
                <c:pt idx="4">
                  <c:v>Democrat</c:v>
                </c:pt>
                <c:pt idx="6">
                  <c:v>White evangelical Protestant</c:v>
                </c:pt>
                <c:pt idx="7">
                  <c:v>Other Christian</c:v>
                </c:pt>
                <c:pt idx="8">
                  <c:v>White mainline Protestant</c:v>
                </c:pt>
                <c:pt idx="9">
                  <c:v>White Catholic</c:v>
                </c:pt>
                <c:pt idx="10">
                  <c:v>Hispanic Catholic</c:v>
                </c:pt>
                <c:pt idx="11">
                  <c:v>Non-Christian religion</c:v>
                </c:pt>
                <c:pt idx="12">
                  <c:v>Black Protestant</c:v>
                </c:pt>
                <c:pt idx="13">
                  <c:v>Religiously unaffiliated</c:v>
                </c:pt>
              </c:strCache>
            </c:strRef>
          </c:cat>
          <c:val>
            <c:numRef>
              <c:f>'fig 1.2'!$B$30:$B$43</c:f>
              <c:numCache>
                <c:formatCode>General</c:formatCode>
                <c:ptCount val="14"/>
                <c:pt idx="0">
                  <c:v>31</c:v>
                </c:pt>
                <c:pt idx="2">
                  <c:v>49</c:v>
                </c:pt>
                <c:pt idx="3">
                  <c:v>26</c:v>
                </c:pt>
                <c:pt idx="4">
                  <c:v>18</c:v>
                </c:pt>
                <c:pt idx="6">
                  <c:v>50</c:v>
                </c:pt>
                <c:pt idx="7">
                  <c:v>43</c:v>
                </c:pt>
                <c:pt idx="8">
                  <c:v>37</c:v>
                </c:pt>
                <c:pt idx="9">
                  <c:v>36</c:v>
                </c:pt>
                <c:pt idx="10">
                  <c:v>32</c:v>
                </c:pt>
                <c:pt idx="11">
                  <c:v>22</c:v>
                </c:pt>
                <c:pt idx="12">
                  <c:v>22</c:v>
                </c:pt>
                <c:pt idx="13">
                  <c:v>16</c:v>
                </c:pt>
              </c:numCache>
            </c:numRef>
          </c:val>
          <c:extLst>
            <c:ext xmlns:c16="http://schemas.microsoft.com/office/drawing/2014/chart" uri="{C3380CC4-5D6E-409C-BE32-E72D297353CC}">
              <c16:uniqueId val="{00000000-7DAB-024B-BBE9-15CD7CB98871}"/>
            </c:ext>
          </c:extLst>
        </c:ser>
        <c:dLbls>
          <c:dLblPos val="outEnd"/>
          <c:showLegendKey val="0"/>
          <c:showVal val="1"/>
          <c:showCatName val="0"/>
          <c:showSerName val="0"/>
          <c:showPercent val="0"/>
          <c:showBubbleSize val="0"/>
        </c:dLbls>
        <c:gapWidth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80"/>
          <c:min val="0"/>
        </c:scaling>
        <c:delete val="0"/>
        <c:axPos val="t"/>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 2022 American Values Survey.</a:t>
                </a:r>
              </a:p>
            </c:rich>
          </c:tx>
          <c:layout>
            <c:manualLayout>
              <c:xMode val="edge"/>
              <c:yMode val="edge"/>
              <c:x val="0.35254909946601504"/>
              <c:y val="0.9565000329754724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i="1"/>
              <a:t>Percent who are: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'NEW1'!$B$28</c:f>
              <c:strCache>
                <c:ptCount val="1"/>
                <c:pt idx="0">
                  <c:v>QAnon believers</c:v>
                </c:pt>
              </c:strCache>
            </c:strRef>
          </c:tx>
          <c:spPr>
            <a:solidFill>
              <a:srgbClr val="4371C3"/>
            </a:solidFill>
            <a:ln>
              <a:noFill/>
            </a:ln>
            <a:effectLst/>
          </c:spPr>
          <c:invertIfNegative val="0"/>
          <c:dPt>
            <c:idx val="3"/>
            <c:invertIfNegative val="0"/>
            <c:bubble3D val="0"/>
            <c:spPr>
              <a:pattFill prst="dkUpDiag">
                <a:fgClr>
                  <a:srgbClr val="4371C3"/>
                </a:fgClr>
                <a:bgClr>
                  <a:schemeClr val="bg1"/>
                </a:bgClr>
              </a:pattFill>
              <a:ln>
                <a:solidFill>
                  <a:srgbClr val="4371C3"/>
                </a:solidFill>
              </a:ln>
              <a:effectLst/>
            </c:spPr>
            <c:extLst>
              <c:ext xmlns:c16="http://schemas.microsoft.com/office/drawing/2014/chart" uri="{C3380CC4-5D6E-409C-BE32-E72D297353CC}">
                <c16:uniqueId val="{00000003-4622-9942-A9A9-8C10BF20AA1F}"/>
              </c:ext>
            </c:extLst>
          </c:dPt>
          <c:dLbls>
            <c:dLbl>
              <c:idx val="3"/>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622-9942-A9A9-8C10BF20AA1F}"/>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'NEW1'!$A$29:$A$32</c:f>
              <c:strCache>
                <c:ptCount val="4"/>
                <c:pt idx="0">
                  <c:v>Democrat</c:v>
                </c:pt>
                <c:pt idx="1">
                  <c:v>Independent</c:v>
                </c:pt>
                <c:pt idx="2">
                  <c:v>Republican</c:v>
                </c:pt>
                <c:pt idx="3">
                  <c:v>All Americans</c:v>
                </c:pt>
              </c:strCache>
            </c:strRef>
          </c:cat>
          <c:val>
            <c:numRef>
              <c:f>'NEW1'!$B$29:$B$32</c:f>
              <c:numCache>
                <c:formatCode>General</c:formatCode>
                <c:ptCount val="4"/>
                <c:pt idx="0">
                  <c:v>8</c:v>
                </c:pt>
                <c:pt idx="1">
                  <c:v>19</c:v>
                </c:pt>
                <c:pt idx="2">
                  <c:v>27</c:v>
                </c:pt>
                <c:pt idx="3">
                  <c:v>19</c:v>
                </c:pt>
              </c:numCache>
            </c:numRef>
          </c:val>
          <c:extLst>
            <c:ext xmlns:c16="http://schemas.microsoft.com/office/drawing/2014/chart" uri="{C3380CC4-5D6E-409C-BE32-E72D297353CC}">
              <c16:uniqueId val="{00000000-4622-9942-A9A9-8C10BF20AA1F}"/>
            </c:ext>
          </c:extLst>
        </c:ser>
        <c:ser>
          <c:idx val="1"/>
          <c:order val="1"/>
          <c:tx>
            <c:strRef>
              <c:f>'NEW1'!$C$28</c:f>
              <c:strCache>
                <c:ptCount val="1"/>
                <c:pt idx="0">
                  <c:v>QAnon doubters</c:v>
                </c:pt>
              </c:strCache>
            </c:strRef>
          </c:tx>
          <c:spPr>
            <a:solidFill>
              <a:srgbClr val="B3D257"/>
            </a:solidFill>
            <a:ln>
              <a:noFill/>
            </a:ln>
            <a:effectLst/>
          </c:spPr>
          <c:invertIfNegative val="0"/>
          <c:dPt>
            <c:idx val="3"/>
            <c:invertIfNegative val="0"/>
            <c:bubble3D val="0"/>
            <c:spPr>
              <a:pattFill prst="dkUpDiag">
                <a:fgClr>
                  <a:srgbClr val="B3D257"/>
                </a:fgClr>
                <a:bgClr>
                  <a:schemeClr val="bg1"/>
                </a:bgClr>
              </a:pattFill>
              <a:ln>
                <a:solidFill>
                  <a:srgbClr val="B3D257"/>
                </a:solidFill>
              </a:ln>
              <a:effectLst/>
            </c:spPr>
            <c:extLst>
              <c:ext xmlns:c16="http://schemas.microsoft.com/office/drawing/2014/chart" uri="{C3380CC4-5D6E-409C-BE32-E72D297353CC}">
                <c16:uniqueId val="{00000004-4622-9942-A9A9-8C10BF20AA1F}"/>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'NEW1'!$A$29:$A$32</c:f>
              <c:strCache>
                <c:ptCount val="4"/>
                <c:pt idx="0">
                  <c:v>Democrat</c:v>
                </c:pt>
                <c:pt idx="1">
                  <c:v>Independent</c:v>
                </c:pt>
                <c:pt idx="2">
                  <c:v>Republican</c:v>
                </c:pt>
                <c:pt idx="3">
                  <c:v>All Americans</c:v>
                </c:pt>
              </c:strCache>
            </c:strRef>
          </c:cat>
          <c:val>
            <c:numRef>
              <c:f>'NEW1'!$C$29:$C$32</c:f>
              <c:numCache>
                <c:formatCode>General</c:formatCode>
                <c:ptCount val="4"/>
                <c:pt idx="0">
                  <c:v>42</c:v>
                </c:pt>
                <c:pt idx="1">
                  <c:v>52</c:v>
                </c:pt>
                <c:pt idx="2">
                  <c:v>59</c:v>
                </c:pt>
                <c:pt idx="3">
                  <c:v>52</c:v>
                </c:pt>
              </c:numCache>
            </c:numRef>
          </c:val>
          <c:extLst>
            <c:ext xmlns:c16="http://schemas.microsoft.com/office/drawing/2014/chart" uri="{C3380CC4-5D6E-409C-BE32-E72D297353CC}">
              <c16:uniqueId val="{00000001-4622-9942-A9A9-8C10BF20AA1F}"/>
            </c:ext>
          </c:extLst>
        </c:ser>
        <c:ser>
          <c:idx val="2"/>
          <c:order val="2"/>
          <c:tx>
            <c:strRef>
              <c:f>'NEW1'!$D$28</c:f>
              <c:strCache>
                <c:ptCount val="1"/>
                <c:pt idx="0">
                  <c:v>QAnon rejecters</c:v>
                </c:pt>
              </c:strCache>
            </c:strRef>
          </c:tx>
          <c:spPr>
            <a:solidFill>
              <a:srgbClr val="ED7D30"/>
            </a:solidFill>
            <a:ln>
              <a:noFill/>
            </a:ln>
            <a:effectLst/>
          </c:spPr>
          <c:invertIfNegative val="0"/>
          <c:dPt>
            <c:idx val="3"/>
            <c:invertIfNegative val="0"/>
            <c:bubble3D val="0"/>
            <c:spPr>
              <a:pattFill prst="dkUpDiag">
                <a:fgClr>
                  <a:srgbClr val="ED7D30"/>
                </a:fgClr>
                <a:bgClr>
                  <a:schemeClr val="bg1"/>
                </a:bgClr>
              </a:pattFill>
              <a:ln>
                <a:solidFill>
                  <a:srgbClr val="ED7D30"/>
                </a:solidFill>
              </a:ln>
              <a:effectLst/>
            </c:spPr>
            <c:extLst>
              <c:ext xmlns:c16="http://schemas.microsoft.com/office/drawing/2014/chart" uri="{C3380CC4-5D6E-409C-BE32-E72D297353CC}">
                <c16:uniqueId val="{00000005-4622-9942-A9A9-8C10BF20AA1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'NEW1'!$A$29:$A$32</c:f>
              <c:strCache>
                <c:ptCount val="4"/>
                <c:pt idx="0">
                  <c:v>Democrat</c:v>
                </c:pt>
                <c:pt idx="1">
                  <c:v>Independent</c:v>
                </c:pt>
                <c:pt idx="2">
                  <c:v>Republican</c:v>
                </c:pt>
                <c:pt idx="3">
                  <c:v>All Americans</c:v>
                </c:pt>
              </c:strCache>
            </c:strRef>
          </c:cat>
          <c:val>
            <c:numRef>
              <c:f>'NEW1'!$D$29:$D$32</c:f>
              <c:numCache>
                <c:formatCode>General</c:formatCode>
                <c:ptCount val="4"/>
                <c:pt idx="0">
                  <c:v>50</c:v>
                </c:pt>
                <c:pt idx="1">
                  <c:v>29</c:v>
                </c:pt>
                <c:pt idx="2">
                  <c:v>14</c:v>
                </c:pt>
                <c:pt idx="3">
                  <c:v>30</c:v>
                </c:pt>
              </c:numCache>
            </c:numRef>
          </c:val>
          <c:extLst>
            <c:ext xmlns:c16="http://schemas.microsoft.com/office/drawing/2014/chart" uri="{C3380CC4-5D6E-409C-BE32-E72D297353CC}">
              <c16:uniqueId val="{00000002-4622-9942-A9A9-8C10BF20AA1F}"/>
            </c:ext>
          </c:extLst>
        </c:ser>
        <c:dLbls>
          <c:showLegendKey val="0"/>
          <c:showVal val="1"/>
          <c:showCatName val="0"/>
          <c:showSerName val="0"/>
          <c:showPercent val="0"/>
          <c:showBubbleSize val="0"/>
        </c:dLbls>
        <c:gapWidth val="182"/>
        <c:overlap val="100"/>
        <c:axId val="1681875759"/>
        <c:axId val="1681275919"/>
      </c:barChart>
      <c:catAx>
        <c:axId val="1681875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81275919"/>
        <c:crosses val="autoZero"/>
        <c:auto val="1"/>
        <c:lblAlgn val="ctr"/>
        <c:lblOffset val="100"/>
        <c:noMultiLvlLbl val="0"/>
      </c:catAx>
      <c:valAx>
        <c:axId val="1681275919"/>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dirty="0"/>
                  <a:t>Source: PRRI 2022 American Values Survey.</a:t>
                </a:r>
              </a:p>
            </c:rich>
          </c:tx>
          <c:layout>
            <c:manualLayout>
              <c:xMode val="edge"/>
              <c:yMode val="edge"/>
              <c:x val="0.35182301565752555"/>
              <c:y val="0.955277788646401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81875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i="1"/>
              <a:t>Percent who are: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0446646755362472E-2"/>
          <c:y val="0.14528827772770395"/>
          <c:w val="0.93518553715268349"/>
          <c:h val="0.71186835718559183"/>
        </c:manualLayout>
      </c:layout>
      <c:lineChart>
        <c:grouping val="standard"/>
        <c:varyColors val="0"/>
        <c:ser>
          <c:idx val="0"/>
          <c:order val="0"/>
          <c:tx>
            <c:strRef>
              <c:f>'NEW1'!$B$20</c:f>
              <c:strCache>
                <c:ptCount val="1"/>
                <c:pt idx="0">
                  <c:v>QAnon believers</c:v>
                </c:pt>
              </c:strCache>
            </c:strRef>
          </c:tx>
          <c:spPr>
            <a:ln w="28575" cap="rnd">
              <a:solidFill>
                <a:srgbClr val="4371C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'NEW1'!$A$21:$A$25</c:f>
              <c:numCache>
                <c:formatCode>d\-mmm</c:formatCode>
                <c:ptCount val="5"/>
                <c:pt idx="0">
                  <c:v>44256</c:v>
                </c:pt>
                <c:pt idx="1">
                  <c:v>44378</c:v>
                </c:pt>
                <c:pt idx="2">
                  <c:v>44440</c:v>
                </c:pt>
                <c:pt idx="3">
                  <c:v>44470</c:v>
                </c:pt>
                <c:pt idx="4">
                  <c:v>44835</c:v>
                </c:pt>
              </c:numCache>
            </c:numRef>
          </c:cat>
          <c:val>
            <c:numRef>
              <c:f>'NEW1'!$B$21:$B$25</c:f>
              <c:numCache>
                <c:formatCode>General</c:formatCode>
                <c:ptCount val="5"/>
                <c:pt idx="0">
                  <c:v>14</c:v>
                </c:pt>
                <c:pt idx="1">
                  <c:v>16</c:v>
                </c:pt>
                <c:pt idx="2">
                  <c:v>17</c:v>
                </c:pt>
                <c:pt idx="3">
                  <c:v>17</c:v>
                </c:pt>
                <c:pt idx="4">
                  <c:v>19</c:v>
                </c:pt>
              </c:numCache>
            </c:numRef>
          </c:val>
          <c:smooth val="0"/>
          <c:extLst>
            <c:ext xmlns:c16="http://schemas.microsoft.com/office/drawing/2014/chart" uri="{C3380CC4-5D6E-409C-BE32-E72D297353CC}">
              <c16:uniqueId val="{00000000-77CE-374D-ABDF-752742886D2B}"/>
            </c:ext>
          </c:extLst>
        </c:ser>
        <c:ser>
          <c:idx val="1"/>
          <c:order val="1"/>
          <c:tx>
            <c:strRef>
              <c:f>'NEW1'!$C$20</c:f>
              <c:strCache>
                <c:ptCount val="1"/>
                <c:pt idx="0">
                  <c:v>QAnon doubters</c:v>
                </c:pt>
              </c:strCache>
            </c:strRef>
          </c:tx>
          <c:spPr>
            <a:ln w="28575" cap="rnd">
              <a:solidFill>
                <a:srgbClr val="B3D25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'NEW1'!$A$21:$A$25</c:f>
              <c:numCache>
                <c:formatCode>d\-mmm</c:formatCode>
                <c:ptCount val="5"/>
                <c:pt idx="0">
                  <c:v>44256</c:v>
                </c:pt>
                <c:pt idx="1">
                  <c:v>44378</c:v>
                </c:pt>
                <c:pt idx="2">
                  <c:v>44440</c:v>
                </c:pt>
                <c:pt idx="3">
                  <c:v>44470</c:v>
                </c:pt>
                <c:pt idx="4">
                  <c:v>44835</c:v>
                </c:pt>
              </c:numCache>
            </c:numRef>
          </c:cat>
          <c:val>
            <c:numRef>
              <c:f>'NEW1'!$C$21:$C$25</c:f>
              <c:numCache>
                <c:formatCode>General</c:formatCode>
                <c:ptCount val="5"/>
                <c:pt idx="0">
                  <c:v>46</c:v>
                </c:pt>
                <c:pt idx="1">
                  <c:v>49</c:v>
                </c:pt>
                <c:pt idx="2">
                  <c:v>48</c:v>
                </c:pt>
                <c:pt idx="3">
                  <c:v>49</c:v>
                </c:pt>
                <c:pt idx="4">
                  <c:v>52</c:v>
                </c:pt>
              </c:numCache>
            </c:numRef>
          </c:val>
          <c:smooth val="0"/>
          <c:extLst>
            <c:ext xmlns:c16="http://schemas.microsoft.com/office/drawing/2014/chart" uri="{C3380CC4-5D6E-409C-BE32-E72D297353CC}">
              <c16:uniqueId val="{00000001-77CE-374D-ABDF-752742886D2B}"/>
            </c:ext>
          </c:extLst>
        </c:ser>
        <c:ser>
          <c:idx val="2"/>
          <c:order val="2"/>
          <c:tx>
            <c:strRef>
              <c:f>'NEW1'!$D$20</c:f>
              <c:strCache>
                <c:ptCount val="1"/>
                <c:pt idx="0">
                  <c:v>QAnon rejecters</c:v>
                </c:pt>
              </c:strCache>
            </c:strRef>
          </c:tx>
          <c:spPr>
            <a:ln w="28575" cap="rnd">
              <a:solidFill>
                <a:srgbClr val="ED7D3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'NEW1'!$A$21:$A$25</c:f>
              <c:numCache>
                <c:formatCode>d\-mmm</c:formatCode>
                <c:ptCount val="5"/>
                <c:pt idx="0">
                  <c:v>44256</c:v>
                </c:pt>
                <c:pt idx="1">
                  <c:v>44378</c:v>
                </c:pt>
                <c:pt idx="2">
                  <c:v>44440</c:v>
                </c:pt>
                <c:pt idx="3">
                  <c:v>44470</c:v>
                </c:pt>
                <c:pt idx="4">
                  <c:v>44835</c:v>
                </c:pt>
              </c:numCache>
            </c:numRef>
          </c:cat>
          <c:val>
            <c:numRef>
              <c:f>'NEW1'!$D$21:$D$25</c:f>
              <c:numCache>
                <c:formatCode>General</c:formatCode>
                <c:ptCount val="5"/>
                <c:pt idx="0">
                  <c:v>40</c:v>
                </c:pt>
                <c:pt idx="1">
                  <c:v>35</c:v>
                </c:pt>
                <c:pt idx="2">
                  <c:v>35</c:v>
                </c:pt>
                <c:pt idx="3">
                  <c:v>34</c:v>
                </c:pt>
                <c:pt idx="4">
                  <c:v>30</c:v>
                </c:pt>
              </c:numCache>
            </c:numRef>
          </c:val>
          <c:smooth val="0"/>
          <c:extLst>
            <c:ext xmlns:c16="http://schemas.microsoft.com/office/drawing/2014/chart" uri="{C3380CC4-5D6E-409C-BE32-E72D297353CC}">
              <c16:uniqueId val="{00000002-77CE-374D-ABDF-752742886D2B}"/>
            </c:ext>
          </c:extLst>
        </c:ser>
        <c:dLbls>
          <c:showLegendKey val="0"/>
          <c:showVal val="0"/>
          <c:showCatName val="0"/>
          <c:showSerName val="0"/>
          <c:showPercent val="0"/>
          <c:showBubbleSize val="0"/>
        </c:dLbls>
        <c:smooth val="0"/>
        <c:axId val="530885583"/>
        <c:axId val="530968015"/>
      </c:lineChart>
      <c:dateAx>
        <c:axId val="530885583"/>
        <c:scaling>
          <c:orientation val="minMax"/>
        </c:scaling>
        <c:delete val="0"/>
        <c:axPos val="b"/>
        <c:numFmt formatCode="mmmm\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968015"/>
        <c:crosses val="autoZero"/>
        <c:auto val="0"/>
        <c:lblOffset val="100"/>
        <c:baseTimeUnit val="months"/>
        <c:majorUnit val="6"/>
        <c:majorTimeUnit val="months"/>
      </c:dateAx>
      <c:valAx>
        <c:axId val="5309680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8855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i="1" dirty="0">
                <a:latin typeface="Arial" panose="020B0604020202020204" pitchFamily="34" charset="0"/>
                <a:cs typeface="Arial" panose="020B0604020202020204" pitchFamily="34" charset="0"/>
              </a:rPr>
              <a:t>Percent who say the issue is Critical to their vote in November: </a:t>
            </a:r>
          </a:p>
        </c:rich>
      </c:tx>
      <c:layout>
        <c:manualLayout>
          <c:xMode val="edge"/>
          <c:yMode val="edge"/>
          <c:x val="0.20495737811534617"/>
          <c:y val="3.65781389073802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9400576034190419"/>
          <c:y val="0.1190833927529739"/>
          <c:w val="0.48566243931897896"/>
          <c:h val="0.75722460058036112"/>
        </c:manualLayout>
      </c:layout>
      <c:barChart>
        <c:barDir val="bar"/>
        <c:grouping val="stacked"/>
        <c:varyColors val="0"/>
        <c:ser>
          <c:idx val="0"/>
          <c:order val="0"/>
          <c:tx>
            <c:strRef>
              <c:f>'fig 2.3'!$B$6</c:f>
              <c:strCache>
                <c:ptCount val="1"/>
                <c:pt idx="0">
                  <c:v>Critical issue</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2.3'!$A$7:$A$13</c:f>
              <c:strCache>
                <c:ptCount val="7"/>
                <c:pt idx="0">
                  <c:v>Increasing costs of housing and everyday expenses</c:v>
                </c:pt>
                <c:pt idx="1">
                  <c:v>The health of our democracy</c:v>
                </c:pt>
                <c:pt idx="2">
                  <c:v>Crime</c:v>
                </c:pt>
                <c:pt idx="3">
                  <c:v>Access to guns and gun safety</c:v>
                </c:pt>
                <c:pt idx="4">
                  <c:v>Abortion</c:v>
                </c:pt>
                <c:pt idx="5">
                  <c:v>Education</c:v>
                </c:pt>
                <c:pt idx="6">
                  <c:v>Immigration</c:v>
                </c:pt>
              </c:strCache>
            </c:strRef>
          </c:cat>
          <c:val>
            <c:numRef>
              <c:f>'fig 2.3'!$B$7:$B$13</c:f>
              <c:numCache>
                <c:formatCode>General</c:formatCode>
                <c:ptCount val="7"/>
                <c:pt idx="0">
                  <c:v>57</c:v>
                </c:pt>
                <c:pt idx="1">
                  <c:v>57</c:v>
                </c:pt>
                <c:pt idx="2">
                  <c:v>47</c:v>
                </c:pt>
                <c:pt idx="3">
                  <c:v>45</c:v>
                </c:pt>
                <c:pt idx="4">
                  <c:v>45</c:v>
                </c:pt>
                <c:pt idx="5">
                  <c:v>41</c:v>
                </c:pt>
                <c:pt idx="6">
                  <c:v>40</c:v>
                </c:pt>
              </c:numCache>
            </c:numRef>
          </c:val>
          <c:extLst>
            <c:ext xmlns:c16="http://schemas.microsoft.com/office/drawing/2014/chart" uri="{C3380CC4-5D6E-409C-BE32-E72D297353CC}">
              <c16:uniqueId val="{00000000-9230-8F46-86BD-5AC17130EDD4}"/>
            </c:ext>
          </c:extLst>
        </c:ser>
        <c:dLbls>
          <c:showLegendKey val="0"/>
          <c:showVal val="1"/>
          <c:showCatName val="0"/>
          <c:showSerName val="0"/>
          <c:showPercent val="0"/>
          <c:showBubbleSize val="0"/>
        </c:dLbls>
        <c:gapWidth val="100"/>
        <c:overlap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7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400" i="1">
                <a:latin typeface="Arial" panose="020B0604020202020204" pitchFamily="34" charset="0"/>
                <a:cs typeface="Arial" panose="020B0604020202020204" pitchFamily="34" charset="0"/>
              </a:rPr>
              <a:t>Percent who say the issue is critical to their vote in November:</a:t>
            </a:r>
          </a:p>
        </c:rich>
      </c:tx>
      <c:layout>
        <c:manualLayout>
          <c:xMode val="edge"/>
          <c:yMode val="edge"/>
          <c:x val="0.20656922862518293"/>
          <c:y val="1.760279965004374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2717824541843776"/>
          <c:y val="0.15843420307755651"/>
          <c:w val="0.64829338257496572"/>
          <c:h val="0.72451495033709024"/>
        </c:manualLayout>
      </c:layout>
      <c:barChart>
        <c:barDir val="bar"/>
        <c:grouping val="clustered"/>
        <c:varyColors val="0"/>
        <c:ser>
          <c:idx val="0"/>
          <c:order val="0"/>
          <c:tx>
            <c:strRef>
              <c:f>'fig 2.4'!$B$5</c:f>
              <c:strCache>
                <c:ptCount val="1"/>
                <c:pt idx="0">
                  <c:v>Republican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2.4'!$A$6:$A$12</c:f>
              <c:strCache>
                <c:ptCount val="7"/>
                <c:pt idx="0">
                  <c:v>Increasing costs of housing and everyday expenses</c:v>
                </c:pt>
                <c:pt idx="1">
                  <c:v>Immigration</c:v>
                </c:pt>
                <c:pt idx="2">
                  <c:v>Crime</c:v>
                </c:pt>
                <c:pt idx="3">
                  <c:v>The health of our democracy</c:v>
                </c:pt>
                <c:pt idx="4">
                  <c:v>Access to guns and gun safety</c:v>
                </c:pt>
                <c:pt idx="5">
                  <c:v>Abortion</c:v>
                </c:pt>
                <c:pt idx="6">
                  <c:v>Climate change</c:v>
                </c:pt>
              </c:strCache>
            </c:strRef>
          </c:cat>
          <c:val>
            <c:numRef>
              <c:f>'fig 2.4'!$B$6:$B$12</c:f>
              <c:numCache>
                <c:formatCode>General</c:formatCode>
                <c:ptCount val="7"/>
                <c:pt idx="0">
                  <c:v>65</c:v>
                </c:pt>
                <c:pt idx="1">
                  <c:v>63</c:v>
                </c:pt>
                <c:pt idx="2">
                  <c:v>62</c:v>
                </c:pt>
                <c:pt idx="3">
                  <c:v>55</c:v>
                </c:pt>
                <c:pt idx="4">
                  <c:v>35</c:v>
                </c:pt>
                <c:pt idx="5">
                  <c:v>30</c:v>
                </c:pt>
                <c:pt idx="6">
                  <c:v>12</c:v>
                </c:pt>
              </c:numCache>
            </c:numRef>
          </c:val>
          <c:extLst>
            <c:ext xmlns:c16="http://schemas.microsoft.com/office/drawing/2014/chart" uri="{C3380CC4-5D6E-409C-BE32-E72D297353CC}">
              <c16:uniqueId val="{00000000-9F88-1A46-A8E3-9C07B1F9888C}"/>
            </c:ext>
          </c:extLst>
        </c:ser>
        <c:ser>
          <c:idx val="2"/>
          <c:order val="1"/>
          <c:tx>
            <c:strRef>
              <c:f>'fig 2.4'!$D$5</c:f>
              <c:strCache>
                <c:ptCount val="1"/>
                <c:pt idx="0">
                  <c:v>Democrat</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0"/>
              <a:lstStyle/>
              <a:p>
                <a:pPr algn="ct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2.4'!$A$6:$A$12</c:f>
              <c:strCache>
                <c:ptCount val="7"/>
                <c:pt idx="0">
                  <c:v>Increasing costs of housing and everyday expenses</c:v>
                </c:pt>
                <c:pt idx="1">
                  <c:v>Immigration</c:v>
                </c:pt>
                <c:pt idx="2">
                  <c:v>Crime</c:v>
                </c:pt>
                <c:pt idx="3">
                  <c:v>The health of our democracy</c:v>
                </c:pt>
                <c:pt idx="4">
                  <c:v>Access to guns and gun safety</c:v>
                </c:pt>
                <c:pt idx="5">
                  <c:v>Abortion</c:v>
                </c:pt>
                <c:pt idx="6">
                  <c:v>Climate change</c:v>
                </c:pt>
              </c:strCache>
            </c:strRef>
          </c:cat>
          <c:val>
            <c:numRef>
              <c:f>'fig 2.4'!$D$6:$D$12</c:f>
              <c:numCache>
                <c:formatCode>General</c:formatCode>
                <c:ptCount val="7"/>
                <c:pt idx="0">
                  <c:v>52</c:v>
                </c:pt>
                <c:pt idx="1">
                  <c:v>23</c:v>
                </c:pt>
                <c:pt idx="2">
                  <c:v>36</c:v>
                </c:pt>
                <c:pt idx="3">
                  <c:v>66</c:v>
                </c:pt>
                <c:pt idx="4">
                  <c:v>63</c:v>
                </c:pt>
                <c:pt idx="5">
                  <c:v>65</c:v>
                </c:pt>
                <c:pt idx="6">
                  <c:v>61</c:v>
                </c:pt>
              </c:numCache>
            </c:numRef>
          </c:val>
          <c:extLst>
            <c:ext xmlns:c16="http://schemas.microsoft.com/office/drawing/2014/chart" uri="{C3380CC4-5D6E-409C-BE32-E72D297353CC}">
              <c16:uniqueId val="{00000003-9F88-1A46-A8E3-9C07B1F9888C}"/>
            </c:ext>
          </c:extLst>
        </c:ser>
        <c:dLbls>
          <c:dLblPos val="outEnd"/>
          <c:showLegendKey val="0"/>
          <c:showVal val="1"/>
          <c:showCatName val="0"/>
          <c:showSerName val="0"/>
          <c:showPercent val="0"/>
          <c:showBubbleSize val="0"/>
        </c:dLbls>
        <c:gapWidth val="100"/>
        <c:axId val="799859448"/>
        <c:axId val="799862968"/>
      </c:barChart>
      <c:catAx>
        <c:axId val="799859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9862968"/>
        <c:crosses val="autoZero"/>
        <c:auto val="1"/>
        <c:lblAlgn val="ctr"/>
        <c:lblOffset val="100"/>
        <c:noMultiLvlLbl val="0"/>
      </c:catAx>
      <c:valAx>
        <c:axId val="799862968"/>
        <c:scaling>
          <c:orientation val="minMax"/>
          <c:max val="70"/>
          <c:min val="0"/>
        </c:scaling>
        <c:delete val="0"/>
        <c:axPos val="t"/>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Source: PRRI 2022 American Values Survey.</a:t>
                </a:r>
              </a:p>
            </c:rich>
          </c:tx>
          <c:layout>
            <c:manualLayout>
              <c:xMode val="edge"/>
              <c:yMode val="edge"/>
              <c:x val="0.35436347913158256"/>
              <c:y val="0.9565000329754724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99859448"/>
        <c:crosses val="autoZero"/>
        <c:crossBetween val="between"/>
      </c:valAx>
      <c:spPr>
        <a:noFill/>
        <a:ln>
          <a:noFill/>
        </a:ln>
        <a:effectLst/>
      </c:spPr>
    </c:plotArea>
    <c:legend>
      <c:legendPos val="b"/>
      <c:layout>
        <c:manualLayout>
          <c:xMode val="edge"/>
          <c:yMode val="edge"/>
          <c:x val="0.17917110325697924"/>
          <c:y val="8.9686707593754175E-2"/>
          <c:w val="0.64622066978469794"/>
          <c:h val="2.841834172686604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0.34052</cdr:x>
      <cdr:y>0.93665</cdr:y>
    </cdr:from>
    <cdr:to>
      <cdr:x>0.65948</cdr:x>
      <cdr:y>1</cdr:y>
    </cdr:to>
    <cdr:sp macro="" textlink="">
      <cdr:nvSpPr>
        <cdr:cNvPr id="2" name="TextBox 1">
          <a:extLst xmlns:a="http://schemas.openxmlformats.org/drawingml/2006/main">
            <a:ext uri="{FF2B5EF4-FFF2-40B4-BE49-F238E27FC236}">
              <a16:creationId xmlns:a16="http://schemas.microsoft.com/office/drawing/2014/main" id="{3F433815-6C46-244C-AB8A-FBBB3B9FA69D}"/>
            </a:ext>
          </a:extLst>
        </cdr:cNvPr>
        <cdr:cNvSpPr txBox="1"/>
      </cdr:nvSpPr>
      <cdr:spPr>
        <a:xfrm xmlns:a="http://schemas.openxmlformats.org/drawingml/2006/main">
          <a:off x="3009900" y="3962400"/>
          <a:ext cx="2819400" cy="268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Arial" panose="020B0604020202020204" pitchFamily="34" charset="0"/>
              <a:cs typeface="Arial" panose="020B0604020202020204" pitchFamily="34" charset="0"/>
            </a:rPr>
            <a:t>Sources: PRRI Surveys, 2021-2022.</a:t>
          </a:r>
        </a:p>
      </cdr:txBody>
    </cdr:sp>
  </cdr:relSizeAnchor>
</c:userShapes>
</file>

<file path=ppt/drawings/drawing2.xml><?xml version="1.0" encoding="utf-8"?>
<c:userShapes xmlns:c="http://schemas.openxmlformats.org/drawingml/2006/chart">
  <cdr:relSizeAnchor xmlns:cdr="http://schemas.openxmlformats.org/drawingml/2006/chartDrawing">
    <cdr:from>
      <cdr:x>0.28063</cdr:x>
      <cdr:y>0.95555</cdr:y>
    </cdr:from>
    <cdr:to>
      <cdr:x>0.71937</cdr:x>
      <cdr:y>1</cdr:y>
    </cdr:to>
    <cdr:sp macro="" textlink="">
      <cdr:nvSpPr>
        <cdr:cNvPr id="2" name="TextBox 1">
          <a:extLst xmlns:a="http://schemas.openxmlformats.org/drawingml/2006/main">
            <a:ext uri="{FF2B5EF4-FFF2-40B4-BE49-F238E27FC236}">
              <a16:creationId xmlns:a16="http://schemas.microsoft.com/office/drawing/2014/main" id="{8076C2AB-2AE4-4036-8D3F-08A886FCFC7B}"/>
            </a:ext>
          </a:extLst>
        </cdr:cNvPr>
        <cdr:cNvSpPr txBox="1"/>
      </cdr:nvSpPr>
      <cdr:spPr>
        <a:xfrm xmlns:a="http://schemas.openxmlformats.org/drawingml/2006/main">
          <a:off x="2437820" y="4042375"/>
          <a:ext cx="3811160" cy="1880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baseline="0" dirty="0">
              <a:effectLst/>
              <a:latin typeface="Arial" panose="020B0604020202020204" pitchFamily="34" charset="0"/>
              <a:ea typeface="+mn-ea"/>
              <a:cs typeface="Arial" panose="020B0604020202020204" pitchFamily="34" charset="0"/>
            </a:rPr>
            <a:t>Source: PRRI 2022 American Values Survey.</a:t>
          </a:r>
          <a:endParaRPr lang="en-US" sz="1400" dirty="0">
            <a:effectLst/>
            <a:latin typeface="Arial" panose="020B0604020202020204" pitchFamily="34" charset="0"/>
            <a:cs typeface="Arial" panose="020B0604020202020204" pitchFamily="34" charset="0"/>
          </a:endParaRPr>
        </a:p>
        <a:p xmlns:a="http://schemas.openxmlformats.org/drawingml/2006/main">
          <a:pPr algn="ct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0.29864</cdr:x>
      <cdr:y>0.95555</cdr:y>
    </cdr:from>
    <cdr:to>
      <cdr:x>0.73737</cdr:x>
      <cdr:y>1</cdr:y>
    </cdr:to>
    <cdr:sp macro="" textlink="">
      <cdr:nvSpPr>
        <cdr:cNvPr id="2" name="TextBox 1">
          <a:extLst xmlns:a="http://schemas.openxmlformats.org/drawingml/2006/main">
            <a:ext uri="{FF2B5EF4-FFF2-40B4-BE49-F238E27FC236}">
              <a16:creationId xmlns:a16="http://schemas.microsoft.com/office/drawing/2014/main" id="{8076C2AB-2AE4-4036-8D3F-08A886FCFC7B}"/>
            </a:ext>
          </a:extLst>
        </cdr:cNvPr>
        <cdr:cNvSpPr txBox="1"/>
      </cdr:nvSpPr>
      <cdr:spPr>
        <a:xfrm xmlns:a="http://schemas.openxmlformats.org/drawingml/2006/main">
          <a:off x="2368977" y="5213404"/>
          <a:ext cx="3480191" cy="2425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baseline="0" dirty="0">
              <a:effectLst/>
              <a:latin typeface="Arial" panose="020B0604020202020204" pitchFamily="34" charset="0"/>
              <a:ea typeface="+mn-ea"/>
              <a:cs typeface="Arial" panose="020B0604020202020204" pitchFamily="34" charset="0"/>
            </a:rPr>
            <a:t>Source: PRRI 2022 American Values Survey.</a:t>
          </a:r>
          <a:endParaRPr lang="en-US" sz="1400" dirty="0">
            <a:effectLst/>
            <a:latin typeface="Arial" panose="020B0604020202020204" pitchFamily="34" charset="0"/>
            <a:cs typeface="Arial" panose="020B0604020202020204" pitchFamily="34" charset="0"/>
          </a:endParaRPr>
        </a:p>
        <a:p xmlns:a="http://schemas.openxmlformats.org/drawingml/2006/main">
          <a:pPr algn="ct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6EE4D0F-E130-7A4C-BC61-3211EA88E749}" type="datetimeFigureOut">
              <a:rPr lang="en-US" smtClean="0"/>
              <a:t>10/26/22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A764B4-8110-B24B-A2D2-E2D7383E82D6}" type="slidenum">
              <a:rPr lang="en-US" smtClean="0"/>
              <a:t>‹#›</a:t>
            </a:fld>
            <a:endParaRPr lang="en-US"/>
          </a:p>
        </p:txBody>
      </p:sp>
    </p:spTree>
    <p:extLst>
      <p:ext uri="{BB962C8B-B14F-4D97-AF65-F5344CB8AC3E}">
        <p14:creationId xmlns:p14="http://schemas.microsoft.com/office/powerpoint/2010/main" val="1391326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B88313D-C999-C146-82BB-7568B3BF7B99}" type="datetimeFigureOut">
              <a:rPr lang="en-US" smtClean="0"/>
              <a:t>10/26/22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A366C-FFB4-DB4A-B439-5705065C923F}" type="slidenum">
              <a:rPr lang="en-US" smtClean="0"/>
              <a:t>‹#›</a:t>
            </a:fld>
            <a:endParaRPr lang="en-US"/>
          </a:p>
        </p:txBody>
      </p:sp>
    </p:spTree>
    <p:extLst>
      <p:ext uri="{BB962C8B-B14F-4D97-AF65-F5344CB8AC3E}">
        <p14:creationId xmlns:p14="http://schemas.microsoft.com/office/powerpoint/2010/main" val="24509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a:t>
            </a:fld>
            <a:endParaRPr lang="en-US"/>
          </a:p>
        </p:txBody>
      </p:sp>
    </p:spTree>
    <p:extLst>
      <p:ext uri="{BB962C8B-B14F-4D97-AF65-F5344CB8AC3E}">
        <p14:creationId xmlns:p14="http://schemas.microsoft.com/office/powerpoint/2010/main" val="258420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13</a:t>
            </a:fld>
            <a:endParaRPr lang="en-US"/>
          </a:p>
        </p:txBody>
      </p:sp>
    </p:spTree>
    <p:extLst>
      <p:ext uri="{BB962C8B-B14F-4D97-AF65-F5344CB8AC3E}">
        <p14:creationId xmlns:p14="http://schemas.microsoft.com/office/powerpoint/2010/main" val="61927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15</a:t>
            </a:fld>
            <a:endParaRPr lang="en-US"/>
          </a:p>
        </p:txBody>
      </p:sp>
    </p:spTree>
    <p:extLst>
      <p:ext uri="{BB962C8B-B14F-4D97-AF65-F5344CB8AC3E}">
        <p14:creationId xmlns:p14="http://schemas.microsoft.com/office/powerpoint/2010/main" val="5231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16</a:t>
            </a:fld>
            <a:endParaRPr lang="en-US"/>
          </a:p>
        </p:txBody>
      </p:sp>
    </p:spTree>
    <p:extLst>
      <p:ext uri="{BB962C8B-B14F-4D97-AF65-F5344CB8AC3E}">
        <p14:creationId xmlns:p14="http://schemas.microsoft.com/office/powerpoint/2010/main" val="289421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18</a:t>
            </a:fld>
            <a:endParaRPr lang="en-US"/>
          </a:p>
        </p:txBody>
      </p:sp>
    </p:spTree>
    <p:extLst>
      <p:ext uri="{BB962C8B-B14F-4D97-AF65-F5344CB8AC3E}">
        <p14:creationId xmlns:p14="http://schemas.microsoft.com/office/powerpoint/2010/main" val="45673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19</a:t>
            </a:fld>
            <a:endParaRPr lang="en-US"/>
          </a:p>
        </p:txBody>
      </p:sp>
    </p:spTree>
    <p:extLst>
      <p:ext uri="{BB962C8B-B14F-4D97-AF65-F5344CB8AC3E}">
        <p14:creationId xmlns:p14="http://schemas.microsoft.com/office/powerpoint/2010/main" val="292882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20</a:t>
            </a:fld>
            <a:endParaRPr lang="en-US"/>
          </a:p>
        </p:txBody>
      </p:sp>
    </p:spTree>
    <p:extLst>
      <p:ext uri="{BB962C8B-B14F-4D97-AF65-F5344CB8AC3E}">
        <p14:creationId xmlns:p14="http://schemas.microsoft.com/office/powerpoint/2010/main" val="258328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22</a:t>
            </a:fld>
            <a:endParaRPr lang="en-US"/>
          </a:p>
        </p:txBody>
      </p:sp>
    </p:spTree>
    <p:extLst>
      <p:ext uri="{BB962C8B-B14F-4D97-AF65-F5344CB8AC3E}">
        <p14:creationId xmlns:p14="http://schemas.microsoft.com/office/powerpoint/2010/main" val="2447511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23</a:t>
            </a:fld>
            <a:endParaRPr lang="en-US"/>
          </a:p>
        </p:txBody>
      </p:sp>
    </p:spTree>
    <p:extLst>
      <p:ext uri="{BB962C8B-B14F-4D97-AF65-F5344CB8AC3E}">
        <p14:creationId xmlns:p14="http://schemas.microsoft.com/office/powerpoint/2010/main" val="418783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24</a:t>
            </a:fld>
            <a:endParaRPr lang="en-US"/>
          </a:p>
        </p:txBody>
      </p:sp>
    </p:spTree>
    <p:extLst>
      <p:ext uri="{BB962C8B-B14F-4D97-AF65-F5344CB8AC3E}">
        <p14:creationId xmlns:p14="http://schemas.microsoft.com/office/powerpoint/2010/main" val="10237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26</a:t>
            </a:fld>
            <a:endParaRPr lang="en-US"/>
          </a:p>
        </p:txBody>
      </p:sp>
    </p:spTree>
    <p:extLst>
      <p:ext uri="{BB962C8B-B14F-4D97-AF65-F5344CB8AC3E}">
        <p14:creationId xmlns:p14="http://schemas.microsoft.com/office/powerpoint/2010/main" val="142883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4</a:t>
            </a:fld>
            <a:endParaRPr lang="en-US"/>
          </a:p>
        </p:txBody>
      </p:sp>
    </p:spTree>
    <p:extLst>
      <p:ext uri="{BB962C8B-B14F-4D97-AF65-F5344CB8AC3E}">
        <p14:creationId xmlns:p14="http://schemas.microsoft.com/office/powerpoint/2010/main" val="66168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retirement of justices: Rep 69%, Ind 77%, Dem 87%</a:t>
            </a:r>
          </a:p>
          <a:p>
            <a:r>
              <a:rPr lang="en-US" dirty="0"/>
              <a:t>Term limits for justices: Rep 68%, Ind 77%, Dem 86%</a:t>
            </a:r>
          </a:p>
        </p:txBody>
      </p:sp>
      <p:sp>
        <p:nvSpPr>
          <p:cNvPr id="4" name="Slide Number Placeholder 3"/>
          <p:cNvSpPr>
            <a:spLocks noGrp="1"/>
          </p:cNvSpPr>
          <p:nvPr>
            <p:ph type="sldNum" sz="quarter" idx="5"/>
          </p:nvPr>
        </p:nvSpPr>
        <p:spPr/>
        <p:txBody>
          <a:bodyPr/>
          <a:lstStyle/>
          <a:p>
            <a:fld id="{4CBA366C-FFB4-DB4A-B439-5705065C923F}" type="slidenum">
              <a:rPr lang="en-US" smtClean="0"/>
              <a:t>27</a:t>
            </a:fld>
            <a:endParaRPr lang="en-US"/>
          </a:p>
        </p:txBody>
      </p:sp>
    </p:spTree>
    <p:extLst>
      <p:ext uri="{BB962C8B-B14F-4D97-AF65-F5344CB8AC3E}">
        <p14:creationId xmlns:p14="http://schemas.microsoft.com/office/powerpoint/2010/main" val="256087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28</a:t>
            </a:fld>
            <a:endParaRPr lang="en-US"/>
          </a:p>
        </p:txBody>
      </p:sp>
    </p:spTree>
    <p:extLst>
      <p:ext uri="{BB962C8B-B14F-4D97-AF65-F5344CB8AC3E}">
        <p14:creationId xmlns:p14="http://schemas.microsoft.com/office/powerpoint/2010/main" val="1695956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29</a:t>
            </a:fld>
            <a:endParaRPr lang="en-US"/>
          </a:p>
        </p:txBody>
      </p:sp>
    </p:spTree>
    <p:extLst>
      <p:ext uri="{BB962C8B-B14F-4D97-AF65-F5344CB8AC3E}">
        <p14:creationId xmlns:p14="http://schemas.microsoft.com/office/powerpoint/2010/main" val="52651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5</a:t>
            </a:fld>
            <a:endParaRPr lang="en-US"/>
          </a:p>
        </p:txBody>
      </p:sp>
    </p:spTree>
    <p:extLst>
      <p:ext uri="{BB962C8B-B14F-4D97-AF65-F5344CB8AC3E}">
        <p14:creationId xmlns:p14="http://schemas.microsoft.com/office/powerpoint/2010/main" val="101005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6</a:t>
            </a:fld>
            <a:endParaRPr lang="en-US"/>
          </a:p>
        </p:txBody>
      </p:sp>
    </p:spTree>
    <p:extLst>
      <p:ext uri="{BB962C8B-B14F-4D97-AF65-F5344CB8AC3E}">
        <p14:creationId xmlns:p14="http://schemas.microsoft.com/office/powerpoint/2010/main" val="84435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7</a:t>
            </a:fld>
            <a:endParaRPr lang="en-US"/>
          </a:p>
        </p:txBody>
      </p:sp>
    </p:spTree>
    <p:extLst>
      <p:ext uri="{BB962C8B-B14F-4D97-AF65-F5344CB8AC3E}">
        <p14:creationId xmlns:p14="http://schemas.microsoft.com/office/powerpoint/2010/main" val="24286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8</a:t>
            </a:fld>
            <a:endParaRPr lang="en-US"/>
          </a:p>
        </p:txBody>
      </p:sp>
    </p:spTree>
    <p:extLst>
      <p:ext uri="{BB962C8B-B14F-4D97-AF65-F5344CB8AC3E}">
        <p14:creationId xmlns:p14="http://schemas.microsoft.com/office/powerpoint/2010/main" val="428805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9</a:t>
            </a:fld>
            <a:endParaRPr lang="en-US"/>
          </a:p>
        </p:txBody>
      </p:sp>
    </p:spTree>
    <p:extLst>
      <p:ext uri="{BB962C8B-B14F-4D97-AF65-F5344CB8AC3E}">
        <p14:creationId xmlns:p14="http://schemas.microsoft.com/office/powerpoint/2010/main" val="184227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A366C-FFB4-DB4A-B439-5705065C923F}" type="slidenum">
              <a:rPr lang="en-US" smtClean="0"/>
              <a:t>10</a:t>
            </a:fld>
            <a:endParaRPr lang="en-US"/>
          </a:p>
        </p:txBody>
      </p:sp>
    </p:spTree>
    <p:extLst>
      <p:ext uri="{BB962C8B-B14F-4D97-AF65-F5344CB8AC3E}">
        <p14:creationId xmlns:p14="http://schemas.microsoft.com/office/powerpoint/2010/main" val="206452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critical issues below 40%:</a:t>
            </a:r>
          </a:p>
          <a:p>
            <a:endParaRPr lang="en-US" dirty="0"/>
          </a:p>
          <a:p>
            <a:r>
              <a:rPr lang="en-US" sz="1800" b="0" i="0" u="none" strike="noStrike" dirty="0">
                <a:solidFill>
                  <a:srgbClr val="000000"/>
                </a:solidFill>
                <a:effectLst/>
                <a:latin typeface="Calibri" panose="020F0502020204030204" pitchFamily="34" charset="0"/>
              </a:rPr>
              <a:t>Healthcare</a:t>
            </a:r>
            <a:r>
              <a:rPr lang="en-US" dirty="0"/>
              <a:t> </a:t>
            </a:r>
            <a:r>
              <a:rPr lang="en-US" sz="1800" b="0" i="0" u="none" strike="noStrike" dirty="0">
                <a:solidFill>
                  <a:srgbClr val="000000"/>
                </a:solidFill>
                <a:effectLst/>
                <a:latin typeface="Calibri" panose="020F0502020204030204" pitchFamily="34" charset="0"/>
              </a:rPr>
              <a:t>39</a:t>
            </a:r>
            <a:r>
              <a:rPr lang="en-US" dirty="0"/>
              <a:t> </a:t>
            </a:r>
          </a:p>
          <a:p>
            <a:r>
              <a:rPr lang="en-US" sz="1800" b="0" i="0" u="none" strike="noStrike" dirty="0">
                <a:solidFill>
                  <a:srgbClr val="000000"/>
                </a:solidFill>
                <a:effectLst/>
                <a:latin typeface="Calibri" panose="020F0502020204030204" pitchFamily="34" charset="0"/>
              </a:rPr>
              <a:t>Appointment of U.S. Supreme Court judges</a:t>
            </a:r>
            <a:r>
              <a:rPr lang="en-US" dirty="0"/>
              <a:t> </a:t>
            </a:r>
            <a:r>
              <a:rPr lang="en-US" sz="1800" b="0" i="0" u="none" strike="noStrike" dirty="0">
                <a:solidFill>
                  <a:srgbClr val="000000"/>
                </a:solidFill>
                <a:effectLst/>
                <a:latin typeface="Calibri" panose="020F0502020204030204" pitchFamily="34" charset="0"/>
              </a:rPr>
              <a:t>36</a:t>
            </a:r>
            <a:r>
              <a:rPr lang="en-US" dirty="0"/>
              <a:t> </a:t>
            </a:r>
          </a:p>
          <a:p>
            <a:r>
              <a:rPr lang="en-US" sz="1800" b="0" i="0" u="none" strike="noStrike" dirty="0">
                <a:solidFill>
                  <a:srgbClr val="000000"/>
                </a:solidFill>
                <a:effectLst/>
                <a:latin typeface="Calibri" panose="020F0502020204030204" pitchFamily="34" charset="0"/>
              </a:rPr>
              <a:t>Climate change</a:t>
            </a:r>
            <a:r>
              <a:rPr lang="en-US" dirty="0"/>
              <a:t> </a:t>
            </a:r>
            <a:r>
              <a:rPr lang="en-US" sz="1800" b="0" i="0" u="none" strike="noStrike" dirty="0">
                <a:solidFill>
                  <a:srgbClr val="000000"/>
                </a:solidFill>
                <a:effectLst/>
                <a:latin typeface="Calibri" panose="020F0502020204030204" pitchFamily="34" charset="0"/>
              </a:rPr>
              <a:t>36</a:t>
            </a:r>
            <a:r>
              <a:rPr lang="en-US" dirty="0"/>
              <a:t> </a:t>
            </a:r>
          </a:p>
          <a:p>
            <a:r>
              <a:rPr lang="en-US" sz="1800" b="0" i="0" u="none" strike="noStrike" dirty="0">
                <a:solidFill>
                  <a:srgbClr val="000000"/>
                </a:solidFill>
                <a:effectLst/>
                <a:latin typeface="Calibri" panose="020F0502020204030204" pitchFamily="34" charset="0"/>
              </a:rPr>
              <a:t>Growing gap between rich and poor</a:t>
            </a:r>
            <a:r>
              <a:rPr lang="en-US" dirty="0"/>
              <a:t> </a:t>
            </a:r>
            <a:r>
              <a:rPr lang="en-US" sz="1800" b="0" i="0" u="none" strike="noStrike" dirty="0">
                <a:solidFill>
                  <a:srgbClr val="000000"/>
                </a:solidFill>
                <a:effectLst/>
                <a:latin typeface="Calibri" panose="020F0502020204030204" pitchFamily="34" charset="0"/>
              </a:rPr>
              <a:t>34</a:t>
            </a:r>
            <a:r>
              <a:rPr lang="en-US" dirty="0"/>
              <a:t> </a:t>
            </a:r>
          </a:p>
          <a:p>
            <a:r>
              <a:rPr lang="en-US" sz="1800" b="0" i="0" u="none" strike="noStrike" dirty="0">
                <a:solidFill>
                  <a:srgbClr val="000000"/>
                </a:solidFill>
                <a:effectLst/>
                <a:latin typeface="Calibri" panose="020F0502020204030204" pitchFamily="34" charset="0"/>
              </a:rPr>
              <a:t>Jobs and unemployment</a:t>
            </a:r>
            <a:r>
              <a:rPr lang="en-US" dirty="0"/>
              <a:t> </a:t>
            </a:r>
            <a:r>
              <a:rPr lang="en-US" sz="1800" b="0" i="0" u="none" strike="noStrike" dirty="0">
                <a:solidFill>
                  <a:srgbClr val="000000"/>
                </a:solidFill>
                <a:effectLst/>
                <a:latin typeface="Calibri" panose="020F0502020204030204" pitchFamily="34" charset="0"/>
              </a:rPr>
              <a:t>33</a:t>
            </a:r>
            <a:r>
              <a:rPr lang="en-US" dirty="0"/>
              <a:t> </a:t>
            </a:r>
          </a:p>
          <a:p>
            <a:r>
              <a:rPr lang="en-US" sz="1800" b="0" i="0" u="none" strike="noStrike" dirty="0">
                <a:solidFill>
                  <a:srgbClr val="000000"/>
                </a:solidFill>
                <a:effectLst/>
                <a:latin typeface="Calibri" panose="020F0502020204030204" pitchFamily="34" charset="0"/>
              </a:rPr>
              <a:t>Terrorism</a:t>
            </a:r>
            <a:r>
              <a:rPr lang="en-US" dirty="0"/>
              <a:t> </a:t>
            </a:r>
            <a:r>
              <a:rPr lang="en-US" sz="1800" b="0" i="0" u="none" strike="noStrike" dirty="0">
                <a:solidFill>
                  <a:srgbClr val="000000"/>
                </a:solidFill>
                <a:effectLst/>
                <a:latin typeface="Calibri" panose="020F0502020204030204" pitchFamily="34" charset="0"/>
              </a:rPr>
              <a:t>30</a:t>
            </a:r>
            <a:r>
              <a:rPr lang="en-US" dirty="0"/>
              <a:t> </a:t>
            </a:r>
          </a:p>
          <a:p>
            <a:r>
              <a:rPr lang="en-US" sz="1800" b="0" i="0" u="none" strike="noStrike" dirty="0">
                <a:solidFill>
                  <a:srgbClr val="000000"/>
                </a:solidFill>
                <a:effectLst/>
                <a:latin typeface="Calibri" panose="020F0502020204030204" pitchFamily="34" charset="0"/>
              </a:rPr>
              <a:t>Racial inequality</a:t>
            </a:r>
            <a:r>
              <a:rPr lang="en-US" dirty="0"/>
              <a:t> </a:t>
            </a:r>
            <a:r>
              <a:rPr lang="en-US" sz="1800" b="0" i="0" u="none" strike="noStrike" dirty="0">
                <a:solidFill>
                  <a:srgbClr val="000000"/>
                </a:solidFill>
                <a:effectLst/>
                <a:latin typeface="Calibri" panose="020F0502020204030204" pitchFamily="34" charset="0"/>
              </a:rPr>
              <a:t>26</a:t>
            </a:r>
            <a:r>
              <a:rPr lang="en-US" dirty="0"/>
              <a:t> </a:t>
            </a:r>
          </a:p>
          <a:p>
            <a:r>
              <a:rPr lang="en-US" sz="1800" b="0" i="0" u="none" strike="noStrike" dirty="0">
                <a:solidFill>
                  <a:srgbClr val="000000"/>
                </a:solidFill>
                <a:effectLst/>
                <a:latin typeface="Calibri" panose="020F0502020204030204" pitchFamily="34" charset="0"/>
              </a:rPr>
              <a:t>Infrastructure like bridges and the electrical grid</a:t>
            </a:r>
            <a:r>
              <a:rPr lang="en-US" dirty="0"/>
              <a:t> </a:t>
            </a:r>
            <a:r>
              <a:rPr lang="en-US" sz="1800" b="0" i="0" u="none" strike="noStrike" dirty="0">
                <a:solidFill>
                  <a:srgbClr val="000000"/>
                </a:solidFill>
                <a:effectLst/>
                <a:latin typeface="Calibri" panose="020F0502020204030204" pitchFamily="34" charset="0"/>
              </a:rPr>
              <a:t>25</a:t>
            </a:r>
            <a:r>
              <a:rPr lang="en-US" dirty="0"/>
              <a:t> </a:t>
            </a:r>
          </a:p>
          <a:p>
            <a:r>
              <a:rPr lang="en-US" sz="1800" b="0" i="0" u="none" strike="noStrike" dirty="0">
                <a:solidFill>
                  <a:srgbClr val="000000"/>
                </a:solidFill>
                <a:effectLst/>
                <a:latin typeface="Calibri" panose="020F0502020204030204" pitchFamily="34" charset="0"/>
              </a:rPr>
              <a:t>The coronavirus pandemic</a:t>
            </a:r>
            <a:r>
              <a:rPr lang="en-US" dirty="0"/>
              <a:t> </a:t>
            </a:r>
            <a:r>
              <a:rPr lang="en-US" sz="1800" b="0" i="0" u="none" strike="noStrike" dirty="0">
                <a:solidFill>
                  <a:srgbClr val="000000"/>
                </a:solidFill>
                <a:effectLst/>
                <a:latin typeface="Calibri" panose="020F0502020204030204" pitchFamily="34" charset="0"/>
              </a:rPr>
              <a:t>19</a:t>
            </a:r>
            <a:r>
              <a:rPr lang="en-US" dirty="0"/>
              <a:t> </a:t>
            </a:r>
          </a:p>
        </p:txBody>
      </p:sp>
      <p:sp>
        <p:nvSpPr>
          <p:cNvPr id="4" name="Slide Number Placeholder 3"/>
          <p:cNvSpPr>
            <a:spLocks noGrp="1"/>
          </p:cNvSpPr>
          <p:nvPr>
            <p:ph type="sldNum" sz="quarter" idx="5"/>
          </p:nvPr>
        </p:nvSpPr>
        <p:spPr/>
        <p:txBody>
          <a:bodyPr/>
          <a:lstStyle/>
          <a:p>
            <a:fld id="{4CBA366C-FFB4-DB4A-B439-5705065C923F}" type="slidenum">
              <a:rPr lang="en-US" smtClean="0"/>
              <a:t>12</a:t>
            </a:fld>
            <a:endParaRPr lang="en-US"/>
          </a:p>
        </p:txBody>
      </p:sp>
    </p:spTree>
    <p:extLst>
      <p:ext uri="{BB962C8B-B14F-4D97-AF65-F5344CB8AC3E}">
        <p14:creationId xmlns:p14="http://schemas.microsoft.com/office/powerpoint/2010/main" val="1506666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22"/>
          </p:nvPr>
        </p:nvSpPr>
        <p:spPr>
          <a:xfrm>
            <a:off x="0" y="6464"/>
            <a:ext cx="9144000" cy="5137036"/>
          </a:xfrm>
          <a:prstGeom prst="rect">
            <a:avLst/>
          </a:prstGeom>
          <a:effectLst/>
        </p:spPr>
        <p:txBody>
          <a:bodyPr vert="horz" lIns="34268" tIns="17133" rIns="34268" bIns="17133" anchor="ctr"/>
          <a:lstStyle>
            <a:lvl1pPr marL="0" indent="0" algn="ctr">
              <a:buNone/>
              <a:defRPr sz="900">
                <a:latin typeface="Lato Regular"/>
                <a:cs typeface="Lato Regular"/>
              </a:defRPr>
            </a:lvl1pPr>
          </a:lstStyle>
          <a:p>
            <a:r>
              <a:rPr lang="en-US"/>
              <a:t>Click icon to add picture</a:t>
            </a:r>
            <a:endParaRPr lang="en-US" dirty="0"/>
          </a:p>
        </p:txBody>
      </p:sp>
      <p:pic>
        <p:nvPicPr>
          <p:cNvPr id="19" name="Picture 18" descr="bg.png"/>
          <p:cNvPicPr>
            <a:picLocks noChangeAspect="1"/>
          </p:cNvPicPr>
          <p:nvPr userDrawn="1"/>
        </p:nvPicPr>
        <p:blipFill>
          <a:blip r:embed="rId2">
            <a:alphaModFix amt="87000"/>
          </a:blip>
          <a:stretch>
            <a:fillRect/>
          </a:stretch>
        </p:blipFill>
        <p:spPr>
          <a:xfrm>
            <a:off x="4060" y="0"/>
            <a:ext cx="9135879" cy="5143500"/>
          </a:xfrm>
          <a:prstGeom prst="rect">
            <a:avLst/>
          </a:prstGeom>
        </p:spPr>
      </p:pic>
      <p:sp>
        <p:nvSpPr>
          <p:cNvPr id="16" name="Title 1"/>
          <p:cNvSpPr>
            <a:spLocks noGrp="1"/>
          </p:cNvSpPr>
          <p:nvPr>
            <p:ph type="title"/>
          </p:nvPr>
        </p:nvSpPr>
        <p:spPr>
          <a:xfrm>
            <a:off x="530352" y="1426464"/>
            <a:ext cx="8001000" cy="630936"/>
          </a:xfrm>
          <a:prstGeom prst="rect">
            <a:avLst/>
          </a:prstGeom>
        </p:spPr>
        <p:txBody>
          <a:bodyPr anchor="t"/>
          <a:lstStyle>
            <a:lvl1pPr algn="l">
              <a:defRPr sz="3200" b="0" i="0" cap="all">
                <a:solidFill>
                  <a:schemeClr val="bg1"/>
                </a:solidFill>
                <a:latin typeface="Open Sans"/>
                <a:cs typeface="Open Sans"/>
              </a:defRPr>
            </a:lvl1pPr>
          </a:lstStyle>
          <a:p>
            <a:r>
              <a:rPr lang="en-US" dirty="0"/>
              <a:t>Click to edit Master title style</a:t>
            </a:r>
          </a:p>
        </p:txBody>
      </p:sp>
      <p:cxnSp>
        <p:nvCxnSpPr>
          <p:cNvPr id="6" name="Straight Connector 5"/>
          <p:cNvCxnSpPr/>
          <p:nvPr userDrawn="1"/>
        </p:nvCxnSpPr>
        <p:spPr>
          <a:xfrm rot="10800000" flipV="1">
            <a:off x="0" y="2054923"/>
            <a:ext cx="7924800" cy="2"/>
          </a:xfrm>
          <a:prstGeom prst="line">
            <a:avLst/>
          </a:prstGeom>
          <a:ln w="25400">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23"/>
          </p:nvPr>
        </p:nvSpPr>
        <p:spPr>
          <a:xfrm>
            <a:off x="530224" y="2057400"/>
            <a:ext cx="7388352" cy="987552"/>
          </a:xfrm>
          <a:prstGeom prst="rect">
            <a:avLst/>
          </a:prstGeom>
        </p:spPr>
        <p:txBody>
          <a:bodyPr vert="horz"/>
          <a:lstStyle>
            <a:lvl1pPr>
              <a:buNone/>
              <a:defRPr sz="2400">
                <a:solidFill>
                  <a:schemeClr val="bg1"/>
                </a:solidFill>
                <a:latin typeface="Open Sans"/>
                <a:cs typeface="Open Sans"/>
              </a:defRPr>
            </a:lvl1pPr>
          </a:lstStyle>
          <a:p>
            <a:pPr lvl="0"/>
            <a:r>
              <a:rPr lang="en-US" dirty="0"/>
              <a:t>Click to edit Master text styles</a:t>
            </a:r>
          </a:p>
        </p:txBody>
      </p:sp>
      <p:sp>
        <p:nvSpPr>
          <p:cNvPr id="10" name="Text Placeholder 9"/>
          <p:cNvSpPr>
            <a:spLocks noGrp="1"/>
          </p:cNvSpPr>
          <p:nvPr>
            <p:ph type="body" sz="quarter" idx="24" hasCustomPrompt="1"/>
          </p:nvPr>
        </p:nvSpPr>
        <p:spPr>
          <a:xfrm>
            <a:off x="530224" y="3182112"/>
            <a:ext cx="7388352" cy="530352"/>
          </a:xfrm>
          <a:prstGeom prst="rect">
            <a:avLst/>
          </a:prstGeom>
        </p:spPr>
        <p:txBody>
          <a:bodyPr vert="horz"/>
          <a:lstStyle>
            <a:lvl1pPr>
              <a:buNone/>
              <a:defRPr sz="1800">
                <a:solidFill>
                  <a:schemeClr val="accent2"/>
                </a:solidFill>
                <a:latin typeface="Open Sans"/>
                <a:cs typeface="Open Sans"/>
              </a:defRPr>
            </a:lvl1pPr>
          </a:lstStyle>
          <a:p>
            <a:pPr lvl="0"/>
            <a:r>
              <a:rPr lang="en-US" dirty="0"/>
              <a:t>Note/Presenter</a:t>
            </a:r>
          </a:p>
        </p:txBody>
      </p:sp>
      <p:pic>
        <p:nvPicPr>
          <p:cNvPr id="21" name="Picture 20" descr="reversed-horizontal.png"/>
          <p:cNvPicPr>
            <a:picLocks noChangeAspect="1"/>
          </p:cNvPicPr>
          <p:nvPr userDrawn="1"/>
        </p:nvPicPr>
        <p:blipFill>
          <a:blip r:embed="rId3"/>
          <a:stretch>
            <a:fillRect/>
          </a:stretch>
        </p:blipFill>
        <p:spPr>
          <a:xfrm>
            <a:off x="7402830" y="4575810"/>
            <a:ext cx="1436370" cy="358140"/>
          </a:xfrm>
          <a:prstGeom prst="rect">
            <a:avLst/>
          </a:prstGeom>
        </p:spPr>
      </p:pic>
    </p:spTree>
    <p:extLst>
      <p:ext uri="{BB962C8B-B14F-4D97-AF65-F5344CB8AC3E}">
        <p14:creationId xmlns:p14="http://schemas.microsoft.com/office/powerpoint/2010/main" val="48654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1">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Text </a:t>
            </a:r>
            <a:r>
              <a:rPr lang="es-ES_tradnl" dirty="0" err="1"/>
              <a:t>with</a:t>
            </a:r>
            <a:r>
              <a:rPr lang="es-ES_tradnl" dirty="0"/>
              <a:t> </a:t>
            </a:r>
            <a:r>
              <a:rPr lang="es-ES_tradnl" dirty="0" err="1"/>
              <a:t>image</a:t>
            </a:r>
            <a:r>
              <a:rPr lang="es-ES_tradnl" dirty="0"/>
              <a:t> 1</a:t>
            </a:r>
          </a:p>
        </p:txBody>
      </p:sp>
      <p:cxnSp>
        <p:nvCxnSpPr>
          <p:cNvPr id="147" name="Straight Connector 146"/>
          <p:cNvCxnSpPr/>
          <p:nvPr/>
        </p:nvCxnSpPr>
        <p:spPr>
          <a:xfrm rot="10800000">
            <a:off x="574265" y="654538"/>
            <a:ext cx="8016622"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3"/>
          <p:cNvSpPr>
            <a:spLocks noGrp="1"/>
          </p:cNvSpPr>
          <p:nvPr>
            <p:ph type="pic" sz="quarter" idx="43"/>
          </p:nvPr>
        </p:nvSpPr>
        <p:spPr>
          <a:xfrm>
            <a:off x="574265" y="819150"/>
            <a:ext cx="8012290" cy="2819400"/>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9" name="Text Placeholder 7"/>
          <p:cNvSpPr>
            <a:spLocks noGrp="1"/>
          </p:cNvSpPr>
          <p:nvPr>
            <p:ph type="body" sz="quarter" idx="44" hasCustomPrompt="1"/>
          </p:nvPr>
        </p:nvSpPr>
        <p:spPr>
          <a:xfrm>
            <a:off x="574265" y="3714750"/>
            <a:ext cx="8012290" cy="171338"/>
          </a:xfrm>
          <a:prstGeom prst="rect">
            <a:avLst/>
          </a:prstGeom>
        </p:spPr>
        <p:txBody>
          <a:bodyPr vert="horz" lIns="0" tIns="38930" rIns="0" bIns="38930" anchor="ctr"/>
          <a:lstStyle>
            <a:lvl1pPr marL="0" indent="0" algn="ctr">
              <a:lnSpc>
                <a:spcPct val="100000"/>
              </a:lnSpc>
              <a:spcBef>
                <a:spcPts val="0"/>
              </a:spcBef>
              <a:spcAft>
                <a:spcPts val="0"/>
              </a:spcAft>
              <a:buNone/>
              <a:defRPr sz="900" b="0" i="0">
                <a:solidFill>
                  <a:schemeClr val="tx1">
                    <a:lumMod val="50000"/>
                    <a:lumOff val="50000"/>
                  </a:schemeClr>
                </a:solidFill>
                <a:latin typeface="Open Sans"/>
                <a:cs typeface="Open Sans"/>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10" name="Text Placeholder 2"/>
          <p:cNvSpPr>
            <a:spLocks noGrp="1"/>
          </p:cNvSpPr>
          <p:nvPr>
            <p:ph type="body" sz="quarter" idx="16" hasCustomPrompt="1"/>
          </p:nvPr>
        </p:nvSpPr>
        <p:spPr>
          <a:xfrm>
            <a:off x="574266" y="3940093"/>
            <a:ext cx="8016621" cy="675075"/>
          </a:xfrm>
          <a:prstGeom prst="rect">
            <a:avLst/>
          </a:prstGeom>
        </p:spPr>
        <p:txBody>
          <a:bodyPr vert="horz" lIns="91384" tIns="45692" rIns="91384" bIns="45692"/>
          <a:lstStyle>
            <a:lvl1pPr marL="0" indent="0" algn="ctr">
              <a:lnSpc>
                <a:spcPct val="150000"/>
              </a:lnSpc>
              <a:buNone/>
              <a:defRPr sz="1000" b="0" i="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p>
        </p:txBody>
      </p:sp>
      <p:sp>
        <p:nvSpPr>
          <p:cNvPr id="8" name="Rounded Rectangle 7"/>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11" name="TextBox 10"/>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400944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image 2">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Text </a:t>
            </a:r>
            <a:r>
              <a:rPr lang="es-ES_tradnl" dirty="0" err="1"/>
              <a:t>with</a:t>
            </a:r>
            <a:r>
              <a:rPr lang="es-ES_tradnl" dirty="0"/>
              <a:t> </a:t>
            </a:r>
            <a:r>
              <a:rPr lang="es-ES_tradnl" dirty="0" err="1"/>
              <a:t>image</a:t>
            </a:r>
            <a:r>
              <a:rPr lang="es-ES_tradnl" dirty="0"/>
              <a:t> 2</a:t>
            </a:r>
          </a:p>
        </p:txBody>
      </p:sp>
      <p:cxnSp>
        <p:nvCxnSpPr>
          <p:cNvPr id="147" name="Straight Connector 146"/>
          <p:cNvCxnSpPr/>
          <p:nvPr/>
        </p:nvCxnSpPr>
        <p:spPr>
          <a:xfrm rot="10800000">
            <a:off x="574265" y="654538"/>
            <a:ext cx="8016622"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3"/>
          <p:cNvSpPr>
            <a:spLocks noGrp="1"/>
          </p:cNvSpPr>
          <p:nvPr>
            <p:ph type="pic" sz="quarter" idx="43"/>
          </p:nvPr>
        </p:nvSpPr>
        <p:spPr>
          <a:xfrm>
            <a:off x="574266" y="819151"/>
            <a:ext cx="3862737" cy="3436528"/>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10" name="Text Placeholder 2"/>
          <p:cNvSpPr>
            <a:spLocks noGrp="1"/>
          </p:cNvSpPr>
          <p:nvPr>
            <p:ph type="body" sz="quarter" idx="16" hasCustomPrompt="1"/>
          </p:nvPr>
        </p:nvSpPr>
        <p:spPr>
          <a:xfrm>
            <a:off x="4599000" y="819150"/>
            <a:ext cx="3991887" cy="3436529"/>
          </a:xfrm>
          <a:prstGeom prst="rect">
            <a:avLst/>
          </a:prstGeom>
        </p:spPr>
        <p:txBody>
          <a:bodyPr vert="horz" lIns="91384" tIns="45692" rIns="91384" bIns="45692"/>
          <a:lstStyle>
            <a:lvl1pPr marL="0" indent="0" algn="l">
              <a:lnSpc>
                <a:spcPct val="150000"/>
              </a:lnSpc>
              <a:buNone/>
              <a:defRPr sz="1000" b="0" i="0" baseline="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p:txBody>
      </p:sp>
      <p:sp>
        <p:nvSpPr>
          <p:cNvPr id="7" name="Rounded Rectangle 6"/>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8" name="TextBox 7"/>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320151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image 3">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Text </a:t>
            </a:r>
            <a:r>
              <a:rPr lang="es-ES_tradnl" dirty="0" err="1"/>
              <a:t>with</a:t>
            </a:r>
            <a:r>
              <a:rPr lang="es-ES_tradnl" dirty="0"/>
              <a:t> </a:t>
            </a:r>
            <a:r>
              <a:rPr lang="es-ES_tradnl" dirty="0" err="1"/>
              <a:t>image</a:t>
            </a:r>
            <a:r>
              <a:rPr lang="es-ES_tradnl" dirty="0"/>
              <a:t> 3</a:t>
            </a:r>
          </a:p>
        </p:txBody>
      </p:sp>
      <p:cxnSp>
        <p:nvCxnSpPr>
          <p:cNvPr id="147" name="Straight Connector 146"/>
          <p:cNvCxnSpPr/>
          <p:nvPr/>
        </p:nvCxnSpPr>
        <p:spPr>
          <a:xfrm rot="10800000">
            <a:off x="572625" y="654538"/>
            <a:ext cx="8013931"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3"/>
          <p:cNvSpPr>
            <a:spLocks noGrp="1"/>
          </p:cNvSpPr>
          <p:nvPr>
            <p:ph type="pic" sz="quarter" idx="43"/>
          </p:nvPr>
        </p:nvSpPr>
        <p:spPr>
          <a:xfrm>
            <a:off x="4723819" y="819151"/>
            <a:ext cx="3862737" cy="3250234"/>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10" name="Text Placeholder 2"/>
          <p:cNvSpPr>
            <a:spLocks noGrp="1"/>
          </p:cNvSpPr>
          <p:nvPr>
            <p:ph type="body" sz="quarter" idx="16" hasCustomPrompt="1"/>
          </p:nvPr>
        </p:nvSpPr>
        <p:spPr>
          <a:xfrm>
            <a:off x="572622" y="819150"/>
            <a:ext cx="3991887" cy="3429381"/>
          </a:xfrm>
          <a:prstGeom prst="rect">
            <a:avLst/>
          </a:prstGeom>
        </p:spPr>
        <p:txBody>
          <a:bodyPr vert="horz" lIns="91384" tIns="45692" rIns="91384" bIns="45692"/>
          <a:lstStyle>
            <a:lvl1pPr marL="0" indent="0" algn="l">
              <a:lnSpc>
                <a:spcPct val="150000"/>
              </a:lnSpc>
              <a:buNone/>
              <a:defRPr sz="1000" b="0" i="0" baseline="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 </a:t>
            </a:r>
            <a:r>
              <a:rPr lang="en-US" dirty="0" err="1"/>
              <a:t>Duis</a:t>
            </a:r>
            <a:r>
              <a:rPr lang="en-US" dirty="0"/>
              <a:t> </a:t>
            </a:r>
            <a:r>
              <a:rPr lang="en-US" dirty="0" err="1"/>
              <a:t>auctor</a:t>
            </a:r>
            <a:r>
              <a:rPr lang="en-US" dirty="0"/>
              <a:t> </a:t>
            </a:r>
            <a:r>
              <a:rPr lang="en-US" dirty="0" err="1"/>
              <a:t>lectus</a:t>
            </a:r>
            <a:r>
              <a:rPr lang="en-US" dirty="0"/>
              <a:t> </a:t>
            </a:r>
            <a:r>
              <a:rPr lang="en-US" dirty="0" err="1"/>
              <a:t>maximus</a:t>
            </a:r>
            <a:r>
              <a:rPr lang="en-US" dirty="0"/>
              <a:t> </a:t>
            </a:r>
            <a:r>
              <a:rPr lang="en-US" dirty="0" err="1"/>
              <a:t>sapien</a:t>
            </a:r>
            <a:r>
              <a:rPr lang="en-US" dirty="0"/>
              <a:t> </a:t>
            </a:r>
            <a:r>
              <a:rPr lang="en-US" dirty="0" err="1"/>
              <a:t>suscipit</a:t>
            </a:r>
            <a:r>
              <a:rPr lang="en-US" dirty="0"/>
              <a:t> </a:t>
            </a:r>
            <a:r>
              <a:rPr lang="en-US" dirty="0" err="1"/>
              <a:t>interdum</a:t>
            </a:r>
            <a:r>
              <a:rPr lang="en-US" dirty="0"/>
              <a:t>.</a:t>
            </a:r>
          </a:p>
        </p:txBody>
      </p:sp>
      <p:sp>
        <p:nvSpPr>
          <p:cNvPr id="7" name="Rounded Rectangle 6"/>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8" name="TextBox 7"/>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4042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title with top text">
    <p:spTree>
      <p:nvGrpSpPr>
        <p:cNvPr id="1" name=""/>
        <p:cNvGrpSpPr/>
        <p:nvPr/>
      </p:nvGrpSpPr>
      <p:grpSpPr>
        <a:xfrm>
          <a:off x="0" y="0"/>
          <a:ext cx="0" cy="0"/>
          <a:chOff x="0" y="0"/>
          <a:chExt cx="0" cy="0"/>
        </a:xfrm>
      </p:grpSpPr>
      <p:sp>
        <p:nvSpPr>
          <p:cNvPr id="2"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err="1"/>
              <a:t>Title</a:t>
            </a:r>
            <a:r>
              <a:rPr lang="es-ES_tradnl" dirty="0"/>
              <a:t> </a:t>
            </a:r>
            <a:r>
              <a:rPr lang="es-ES_tradnl" dirty="0" err="1"/>
              <a:t>Example</a:t>
            </a:r>
            <a:endParaRPr lang="es-ES_tradnl" dirty="0"/>
          </a:p>
        </p:txBody>
      </p:sp>
      <p:cxnSp>
        <p:nvCxnSpPr>
          <p:cNvPr id="6" name="Straight Connector 5"/>
          <p:cNvCxnSpPr/>
          <p:nvPr/>
        </p:nvCxnSpPr>
        <p:spPr>
          <a:xfrm rot="10800000">
            <a:off x="574265" y="654538"/>
            <a:ext cx="8016622"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 name="Text Placeholder 2"/>
          <p:cNvSpPr>
            <a:spLocks noGrp="1"/>
          </p:cNvSpPr>
          <p:nvPr>
            <p:ph type="body" sz="quarter" idx="16" hasCustomPrompt="1"/>
          </p:nvPr>
        </p:nvSpPr>
        <p:spPr>
          <a:xfrm>
            <a:off x="574266" y="819150"/>
            <a:ext cx="8016621" cy="1104165"/>
          </a:xfrm>
          <a:prstGeom prst="rect">
            <a:avLst/>
          </a:prstGeom>
        </p:spPr>
        <p:txBody>
          <a:bodyPr vert="horz" lIns="91384" tIns="45692" rIns="91384" bIns="45692"/>
          <a:lstStyle>
            <a:lvl1pPr marL="0" indent="0" algn="ctr">
              <a:lnSpc>
                <a:spcPct val="150000"/>
              </a:lnSpc>
              <a:buNone/>
              <a:defRPr sz="1000" b="0" i="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p>
        </p:txBody>
      </p:sp>
      <p:sp>
        <p:nvSpPr>
          <p:cNvPr id="7" name="Rounded Rectangle 6"/>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8" name="TextBox 7"/>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94297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width image-no footer">
    <p:spTree>
      <p:nvGrpSpPr>
        <p:cNvPr id="1" name=""/>
        <p:cNvGrpSpPr/>
        <p:nvPr/>
      </p:nvGrpSpPr>
      <p:grpSpPr>
        <a:xfrm>
          <a:off x="0" y="0"/>
          <a:ext cx="0" cy="0"/>
          <a:chOff x="0" y="0"/>
          <a:chExt cx="0" cy="0"/>
        </a:xfrm>
      </p:grpSpPr>
      <p:sp>
        <p:nvSpPr>
          <p:cNvPr id="3"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Full </a:t>
            </a:r>
            <a:r>
              <a:rPr lang="es-ES_tradnl" dirty="0" err="1"/>
              <a:t>width</a:t>
            </a:r>
            <a:r>
              <a:rPr lang="es-ES_tradnl" dirty="0"/>
              <a:t> </a:t>
            </a:r>
            <a:r>
              <a:rPr lang="es-ES_tradnl" dirty="0" err="1"/>
              <a:t>image</a:t>
            </a:r>
            <a:endParaRPr lang="es-ES_tradnl" dirty="0"/>
          </a:p>
        </p:txBody>
      </p:sp>
      <p:cxnSp>
        <p:nvCxnSpPr>
          <p:cNvPr id="4" name="Straight Connector 3"/>
          <p:cNvCxnSpPr/>
          <p:nvPr/>
        </p:nvCxnSpPr>
        <p:spPr>
          <a:xfrm flipH="1">
            <a:off x="3873171" y="654537"/>
            <a:ext cx="140081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9" hasCustomPrompt="1"/>
          </p:nvPr>
        </p:nvSpPr>
        <p:spPr>
          <a:xfrm>
            <a:off x="574265" y="753230"/>
            <a:ext cx="8012290" cy="171338"/>
          </a:xfrm>
          <a:prstGeom prst="rect">
            <a:avLst/>
          </a:prstGeom>
        </p:spPr>
        <p:txBody>
          <a:bodyPr vert="horz" lIns="0" tIns="38930" rIns="0" bIns="38930" anchor="ctr"/>
          <a:lstStyle>
            <a:lvl1pPr marL="0" indent="0" algn="ctr">
              <a:lnSpc>
                <a:spcPct val="100000"/>
              </a:lnSpc>
              <a:spcBef>
                <a:spcPts val="0"/>
              </a:spcBef>
              <a:spcAft>
                <a:spcPts val="0"/>
              </a:spcAft>
              <a:buNone/>
              <a:defRPr sz="1000" b="0" i="0">
                <a:solidFill>
                  <a:schemeClr val="accent3"/>
                </a:solidFill>
                <a:latin typeface="Open Sans"/>
                <a:cs typeface="Open Sans"/>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6" name="Picture Placeholder 3"/>
          <p:cNvSpPr>
            <a:spLocks noGrp="1"/>
          </p:cNvSpPr>
          <p:nvPr>
            <p:ph type="pic" sz="quarter" idx="43"/>
          </p:nvPr>
        </p:nvSpPr>
        <p:spPr>
          <a:xfrm>
            <a:off x="0" y="1059582"/>
            <a:ext cx="9144000" cy="3555585"/>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cxnSp>
        <p:nvCxnSpPr>
          <p:cNvPr id="7" name="Straight Connector 6"/>
          <p:cNvCxnSpPr/>
          <p:nvPr userDrawn="1"/>
        </p:nvCxnSpPr>
        <p:spPr>
          <a:xfrm rot="10800000">
            <a:off x="574265" y="654538"/>
            <a:ext cx="8012290"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9" name="TextBox 8"/>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rk Break">
    <p:bg>
      <p:bgPr>
        <a:solidFill>
          <a:schemeClr val="tx2"/>
        </a:solidFill>
        <a:effectLst/>
      </p:bgPr>
    </p:bg>
    <p:spTree>
      <p:nvGrpSpPr>
        <p:cNvPr id="1" name=""/>
        <p:cNvGrpSpPr/>
        <p:nvPr/>
      </p:nvGrpSpPr>
      <p:grpSpPr>
        <a:xfrm>
          <a:off x="0" y="0"/>
          <a:ext cx="0" cy="0"/>
          <a:chOff x="0" y="0"/>
          <a:chExt cx="0" cy="0"/>
        </a:xfrm>
      </p:grpSpPr>
      <p:pic>
        <p:nvPicPr>
          <p:cNvPr id="5" name="Picture 4" descr="pattern3.png"/>
          <p:cNvPicPr>
            <a:picLocks noChangeAspect="1"/>
          </p:cNvPicPr>
          <p:nvPr/>
        </p:nvPicPr>
        <p:blipFill>
          <a:blip r:embed="rId2"/>
          <a:stretch>
            <a:fillRect/>
          </a:stretch>
        </p:blipFill>
        <p:spPr>
          <a:xfrm>
            <a:off x="4060" y="0"/>
            <a:ext cx="9135879" cy="5143500"/>
          </a:xfrm>
          <a:prstGeom prst="rect">
            <a:avLst/>
          </a:prstGeom>
        </p:spPr>
      </p:pic>
      <p:sp>
        <p:nvSpPr>
          <p:cNvPr id="4" name="Title 3"/>
          <p:cNvSpPr>
            <a:spLocks noGrp="1"/>
          </p:cNvSpPr>
          <p:nvPr>
            <p:ph type="title"/>
          </p:nvPr>
        </p:nvSpPr>
        <p:spPr>
          <a:xfrm>
            <a:off x="457200" y="2876550"/>
            <a:ext cx="8229600" cy="722376"/>
          </a:xfrm>
          <a:prstGeom prst="rect">
            <a:avLst/>
          </a:prstGeom>
        </p:spPr>
        <p:txBody>
          <a:bodyPr vert="horz"/>
          <a:lstStyle>
            <a:lvl1pPr algn="l">
              <a:defRPr sz="3200" b="0" i="0" cap="all">
                <a:solidFill>
                  <a:schemeClr val="bg1"/>
                </a:solidFill>
                <a:latin typeface="Open Sans"/>
                <a:cs typeface="Open Sans"/>
              </a:defRPr>
            </a:lvl1pPr>
          </a:lstStyle>
          <a:p>
            <a:r>
              <a:rPr lang="en-US"/>
              <a:t>Click to edit Master title style</a:t>
            </a:r>
            <a:endParaRPr lang="en-US" dirty="0"/>
          </a:p>
        </p:txBody>
      </p:sp>
      <p:cxnSp>
        <p:nvCxnSpPr>
          <p:cNvPr id="6" name="Straight Connector 5"/>
          <p:cNvCxnSpPr/>
          <p:nvPr/>
        </p:nvCxnSpPr>
        <p:spPr>
          <a:xfrm rot="10800000" flipV="1">
            <a:off x="0" y="3598926"/>
            <a:ext cx="7924800" cy="2"/>
          </a:xfrm>
          <a:prstGeom prst="line">
            <a:avLst/>
          </a:prstGeom>
          <a:ln w="25400">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7" name="Picture 6" descr="reversed-horizontal.png"/>
          <p:cNvPicPr>
            <a:picLocks noChangeAspect="1"/>
          </p:cNvPicPr>
          <p:nvPr/>
        </p:nvPicPr>
        <p:blipFill>
          <a:blip r:embed="rId3"/>
          <a:stretch>
            <a:fillRect/>
          </a:stretch>
        </p:blipFill>
        <p:spPr>
          <a:xfrm>
            <a:off x="261620" y="4705350"/>
            <a:ext cx="957580" cy="238760"/>
          </a:xfrm>
          <a:prstGeom prst="rect">
            <a:avLst/>
          </a:prstGeom>
        </p:spPr>
      </p:pic>
      <p:pic>
        <p:nvPicPr>
          <p:cNvPr id="8" name="Picture 7" descr="pattern3.png"/>
          <p:cNvPicPr>
            <a:picLocks noChangeAspect="1"/>
          </p:cNvPicPr>
          <p:nvPr userDrawn="1"/>
        </p:nvPicPr>
        <p:blipFill>
          <a:blip r:embed="rId2"/>
          <a:stretch>
            <a:fillRect/>
          </a:stretch>
        </p:blipFill>
        <p:spPr>
          <a:xfrm>
            <a:off x="4060" y="0"/>
            <a:ext cx="9135879" cy="5143500"/>
          </a:xfrm>
          <a:prstGeom prst="rect">
            <a:avLst/>
          </a:prstGeom>
        </p:spPr>
      </p:pic>
      <p:cxnSp>
        <p:nvCxnSpPr>
          <p:cNvPr id="9" name="Straight Connector 8"/>
          <p:cNvCxnSpPr/>
          <p:nvPr userDrawn="1"/>
        </p:nvCxnSpPr>
        <p:spPr>
          <a:xfrm rot="10800000" flipV="1">
            <a:off x="0" y="3598926"/>
            <a:ext cx="7924800" cy="2"/>
          </a:xfrm>
          <a:prstGeom prst="line">
            <a:avLst/>
          </a:prstGeom>
          <a:ln w="25400">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0" name="Picture 9" descr="reversed-horizontal.png"/>
          <p:cNvPicPr>
            <a:picLocks noChangeAspect="1"/>
          </p:cNvPicPr>
          <p:nvPr userDrawn="1"/>
        </p:nvPicPr>
        <p:blipFill>
          <a:blip r:embed="rId3"/>
          <a:stretch>
            <a:fillRect/>
          </a:stretch>
        </p:blipFill>
        <p:spPr>
          <a:xfrm>
            <a:off x="261620" y="4705350"/>
            <a:ext cx="957580" cy="238760"/>
          </a:xfrm>
          <a:prstGeom prst="rect">
            <a:avLst/>
          </a:prstGeom>
        </p:spPr>
      </p:pic>
    </p:spTree>
    <p:extLst>
      <p:ext uri="{BB962C8B-B14F-4D97-AF65-F5344CB8AC3E}">
        <p14:creationId xmlns:p14="http://schemas.microsoft.com/office/powerpoint/2010/main" val="343230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reak">
    <p:spTree>
      <p:nvGrpSpPr>
        <p:cNvPr id="1" name=""/>
        <p:cNvGrpSpPr/>
        <p:nvPr/>
      </p:nvGrpSpPr>
      <p:grpSpPr>
        <a:xfrm>
          <a:off x="0" y="0"/>
          <a:ext cx="0" cy="0"/>
          <a:chOff x="0" y="0"/>
          <a:chExt cx="0" cy="0"/>
        </a:xfrm>
      </p:grpSpPr>
      <p:pic>
        <p:nvPicPr>
          <p:cNvPr id="11" name="Picture 10" descr="pattern-light.png"/>
          <p:cNvPicPr>
            <a:picLocks noChangeAspect="1"/>
          </p:cNvPicPr>
          <p:nvPr userDrawn="1"/>
        </p:nvPicPr>
        <p:blipFill>
          <a:blip r:embed="rId2"/>
          <a:stretch>
            <a:fillRect/>
          </a:stretch>
        </p:blipFill>
        <p:spPr>
          <a:xfrm>
            <a:off x="4060" y="0"/>
            <a:ext cx="9135879" cy="5143500"/>
          </a:xfrm>
          <a:prstGeom prst="rect">
            <a:avLst/>
          </a:prstGeom>
        </p:spPr>
      </p:pic>
      <p:sp>
        <p:nvSpPr>
          <p:cNvPr id="4" name="Title 3"/>
          <p:cNvSpPr>
            <a:spLocks noGrp="1"/>
          </p:cNvSpPr>
          <p:nvPr>
            <p:ph type="title"/>
          </p:nvPr>
        </p:nvSpPr>
        <p:spPr>
          <a:xfrm>
            <a:off x="457200" y="2876550"/>
            <a:ext cx="8229600" cy="722376"/>
          </a:xfrm>
          <a:prstGeom prst="rect">
            <a:avLst/>
          </a:prstGeom>
        </p:spPr>
        <p:txBody>
          <a:bodyPr vert="horz"/>
          <a:lstStyle>
            <a:lvl1pPr algn="l">
              <a:defRPr sz="3200" b="0" i="0" cap="all">
                <a:solidFill>
                  <a:schemeClr val="bg1"/>
                </a:solidFill>
                <a:latin typeface="Open Sans"/>
                <a:cs typeface="Open Sans"/>
              </a:defRPr>
            </a:lvl1pPr>
          </a:lstStyle>
          <a:p>
            <a:r>
              <a:rPr lang="en-US"/>
              <a:t>Click to edit Master title style</a:t>
            </a:r>
            <a:endParaRPr lang="en-US" dirty="0"/>
          </a:p>
        </p:txBody>
      </p:sp>
      <p:cxnSp>
        <p:nvCxnSpPr>
          <p:cNvPr id="5" name="Straight Connector 4"/>
          <p:cNvCxnSpPr/>
          <p:nvPr userDrawn="1"/>
        </p:nvCxnSpPr>
        <p:spPr>
          <a:xfrm rot="10800000" flipV="1">
            <a:off x="0" y="3598926"/>
            <a:ext cx="7924800" cy="2"/>
          </a:xfrm>
          <a:prstGeom prst="line">
            <a:avLst/>
          </a:prstGeom>
          <a:ln w="25400">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rot="10800000" flipV="1">
            <a:off x="0" y="3598926"/>
            <a:ext cx="7924800" cy="2"/>
          </a:xfrm>
          <a:prstGeom prst="line">
            <a:avLst/>
          </a:prstGeom>
          <a:ln w="25400">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13" name="Picture 12" descr="white-horizontal.png"/>
          <p:cNvPicPr>
            <a:picLocks noChangeAspect="1"/>
          </p:cNvPicPr>
          <p:nvPr userDrawn="1"/>
        </p:nvPicPr>
        <p:blipFill>
          <a:blip r:embed="rId3"/>
          <a:stretch>
            <a:fillRect/>
          </a:stretch>
        </p:blipFill>
        <p:spPr>
          <a:xfrm>
            <a:off x="261620" y="4705350"/>
            <a:ext cx="957580" cy="2387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ear">
    <p:spTree>
      <p:nvGrpSpPr>
        <p:cNvPr id="1" name=""/>
        <p:cNvGrpSpPr/>
        <p:nvPr/>
      </p:nvGrpSpPr>
      <p:grpSpPr>
        <a:xfrm>
          <a:off x="0" y="0"/>
          <a:ext cx="0" cy="0"/>
          <a:chOff x="0" y="0"/>
          <a:chExt cx="0" cy="0"/>
        </a:xfrm>
      </p:grpSpPr>
      <p:sp>
        <p:nvSpPr>
          <p:cNvPr id="2" name="Rounded Rectangle 1"/>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3" name="TextBox 2"/>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3594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5" name="Text Placeholder 2"/>
          <p:cNvSpPr>
            <a:spLocks noGrp="1"/>
          </p:cNvSpPr>
          <p:nvPr>
            <p:ph type="body" sz="quarter" idx="16" hasCustomPrompt="1"/>
          </p:nvPr>
        </p:nvSpPr>
        <p:spPr>
          <a:xfrm>
            <a:off x="574266" y="753230"/>
            <a:ext cx="8016621" cy="3708730"/>
          </a:xfrm>
          <a:prstGeom prst="rect">
            <a:avLst/>
          </a:prstGeom>
        </p:spPr>
        <p:txBody>
          <a:bodyPr vert="horz" lIns="91384" tIns="45692" rIns="91384" bIns="45692"/>
          <a:lstStyle>
            <a:lvl1pPr marL="0" indent="0" algn="l">
              <a:lnSpc>
                <a:spcPct val="150000"/>
              </a:lnSpc>
              <a:buNone/>
              <a:defRPr sz="1000" b="0" i="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p>
          <a:p>
            <a:pPr lvl="0"/>
            <a:endParaRPr lang="en-US" dirty="0"/>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r>
              <a:rPr lang="en-US" dirty="0" err="1"/>
              <a:t>Pellentesque</a:t>
            </a:r>
            <a:r>
              <a:rPr lang="en-US" dirty="0"/>
              <a:t> </a:t>
            </a:r>
            <a:r>
              <a:rPr lang="en-US" dirty="0" err="1"/>
              <a:t>felis</a:t>
            </a:r>
            <a:r>
              <a:rPr lang="en-US" dirty="0"/>
              <a:t> </a:t>
            </a:r>
            <a:r>
              <a:rPr lang="en-US" dirty="0" err="1"/>
              <a:t>est</a:t>
            </a:r>
            <a:r>
              <a:rPr lang="en-US" dirty="0"/>
              <a:t>, </a:t>
            </a:r>
            <a:r>
              <a:rPr lang="en-US" dirty="0" err="1"/>
              <a:t>tincidunt</a:t>
            </a:r>
            <a:r>
              <a:rPr lang="en-US" dirty="0"/>
              <a:t> et </a:t>
            </a:r>
            <a:r>
              <a:rPr lang="en-US" dirty="0" err="1"/>
              <a:t>suscipit</a:t>
            </a:r>
            <a:r>
              <a:rPr lang="en-US" dirty="0"/>
              <a:t> id, </a:t>
            </a:r>
            <a:r>
              <a:rPr lang="en-US" dirty="0" err="1"/>
              <a:t>rutrum</a:t>
            </a:r>
            <a:r>
              <a:rPr lang="en-US" dirty="0"/>
              <a:t> at </a:t>
            </a:r>
            <a:r>
              <a:rPr lang="en-US" dirty="0" err="1"/>
              <a:t>odio</a:t>
            </a:r>
            <a:r>
              <a:rPr lang="en-US" dirty="0"/>
              <a:t>. </a:t>
            </a:r>
            <a:r>
              <a:rPr lang="en-US" dirty="0" err="1"/>
              <a:t>Sed</a:t>
            </a:r>
            <a:r>
              <a:rPr lang="en-US" dirty="0"/>
              <a:t> </a:t>
            </a:r>
            <a:r>
              <a:rPr lang="en-US" dirty="0" err="1"/>
              <a:t>fringilla</a:t>
            </a:r>
            <a:r>
              <a:rPr lang="en-US" dirty="0"/>
              <a:t> </a:t>
            </a:r>
            <a:r>
              <a:rPr lang="en-US" dirty="0" err="1"/>
              <a:t>porttitor</a:t>
            </a:r>
            <a:r>
              <a:rPr lang="en-US" dirty="0"/>
              <a:t> </a:t>
            </a:r>
            <a:r>
              <a:rPr lang="en-US" dirty="0" err="1"/>
              <a:t>ipsum</a:t>
            </a:r>
            <a:r>
              <a:rPr lang="en-US" dirty="0"/>
              <a:t>. </a:t>
            </a:r>
            <a:r>
              <a:rPr lang="en-US" dirty="0" err="1"/>
              <a:t>Morbi</a:t>
            </a:r>
            <a:r>
              <a:rPr lang="en-US" dirty="0"/>
              <a:t> </a:t>
            </a:r>
            <a:r>
              <a:rPr lang="en-US" dirty="0" err="1"/>
              <a:t>cursus</a:t>
            </a:r>
            <a:r>
              <a:rPr lang="en-US" dirty="0"/>
              <a:t> </a:t>
            </a:r>
            <a:r>
              <a:rPr lang="en-US" dirty="0" err="1"/>
              <a:t>massa</a:t>
            </a:r>
            <a:r>
              <a:rPr lang="en-US" dirty="0"/>
              <a:t> </a:t>
            </a:r>
            <a:r>
              <a:rPr lang="en-US" dirty="0" err="1"/>
              <a:t>eget</a:t>
            </a:r>
            <a:r>
              <a:rPr lang="en-US" dirty="0"/>
              <a:t> </a:t>
            </a:r>
            <a:r>
              <a:rPr lang="en-US" dirty="0" err="1"/>
              <a:t>arcu</a:t>
            </a:r>
            <a:r>
              <a:rPr lang="en-US" dirty="0"/>
              <a:t> </a:t>
            </a:r>
            <a:r>
              <a:rPr lang="en-US" dirty="0" err="1"/>
              <a:t>hendrerit</a:t>
            </a:r>
            <a:r>
              <a:rPr lang="en-US" dirty="0"/>
              <a:t> </a:t>
            </a:r>
            <a:r>
              <a:rPr lang="en-US" dirty="0" err="1"/>
              <a:t>eleifend</a:t>
            </a:r>
            <a:r>
              <a:rPr lang="en-US" dirty="0"/>
              <a:t>. </a:t>
            </a:r>
            <a:r>
              <a:rPr lang="en-US" dirty="0" err="1"/>
              <a:t>Morbi</a:t>
            </a:r>
            <a:r>
              <a:rPr lang="en-US" dirty="0"/>
              <a:t> sit </a:t>
            </a:r>
            <a:r>
              <a:rPr lang="en-US" dirty="0" err="1"/>
              <a:t>amet</a:t>
            </a:r>
            <a:r>
              <a:rPr lang="en-US" dirty="0"/>
              <a:t> </a:t>
            </a:r>
            <a:r>
              <a:rPr lang="en-US" dirty="0" err="1"/>
              <a:t>accumsan</a:t>
            </a:r>
            <a:r>
              <a:rPr lang="en-US" dirty="0"/>
              <a:t> dui, </a:t>
            </a:r>
            <a:r>
              <a:rPr lang="en-US" dirty="0" err="1"/>
              <a:t>vel</a:t>
            </a:r>
            <a:r>
              <a:rPr lang="en-US" dirty="0"/>
              <a:t> tempus </a:t>
            </a:r>
            <a:r>
              <a:rPr lang="en-US" dirty="0" err="1"/>
              <a:t>urna</a:t>
            </a:r>
            <a:r>
              <a:rPr lang="en-US" dirty="0"/>
              <a:t>. </a:t>
            </a:r>
            <a:r>
              <a:rPr lang="en-US" dirty="0" err="1"/>
              <a:t>Cras</a:t>
            </a:r>
            <a:r>
              <a:rPr lang="en-US" dirty="0"/>
              <a:t> in </a:t>
            </a:r>
            <a:r>
              <a:rPr lang="en-US" dirty="0" err="1"/>
              <a:t>sapien</a:t>
            </a:r>
            <a:r>
              <a:rPr lang="en-US" dirty="0"/>
              <a:t> at </a:t>
            </a:r>
            <a:r>
              <a:rPr lang="en-US" dirty="0" err="1"/>
              <a:t>justo</a:t>
            </a:r>
            <a:r>
              <a:rPr lang="en-US" dirty="0"/>
              <a:t> </a:t>
            </a:r>
            <a:r>
              <a:rPr lang="en-US" dirty="0" err="1"/>
              <a:t>convallis</a:t>
            </a:r>
            <a:r>
              <a:rPr lang="en-US" dirty="0"/>
              <a:t> </a:t>
            </a:r>
            <a:r>
              <a:rPr lang="en-US" dirty="0" err="1"/>
              <a:t>lacinia</a:t>
            </a:r>
            <a:r>
              <a:rPr lang="en-US" dirty="0"/>
              <a:t> et in </a:t>
            </a:r>
            <a:r>
              <a:rPr lang="en-US" dirty="0" err="1"/>
              <a:t>felis</a:t>
            </a:r>
            <a:r>
              <a:rPr lang="en-US" dirty="0"/>
              <a:t>. </a:t>
            </a:r>
            <a:r>
              <a:rPr lang="en-US" dirty="0" err="1"/>
              <a:t>Vestibulum</a:t>
            </a:r>
            <a:r>
              <a:rPr lang="en-US" dirty="0"/>
              <a:t> </a:t>
            </a:r>
            <a:r>
              <a:rPr lang="en-US" dirty="0" err="1"/>
              <a:t>luctus</a:t>
            </a:r>
            <a:r>
              <a:rPr lang="en-US" dirty="0"/>
              <a:t>, </a:t>
            </a:r>
            <a:r>
              <a:rPr lang="en-US" dirty="0" err="1"/>
              <a:t>odio</a:t>
            </a:r>
            <a:r>
              <a:rPr lang="en-US" dirty="0"/>
              <a:t> non </a:t>
            </a:r>
            <a:r>
              <a:rPr lang="en-US" dirty="0" err="1"/>
              <a:t>accumsan</a:t>
            </a:r>
            <a:r>
              <a:rPr lang="en-US" dirty="0"/>
              <a:t> </a:t>
            </a:r>
            <a:r>
              <a:rPr lang="en-US" dirty="0" err="1"/>
              <a:t>eleifend</a:t>
            </a:r>
            <a:r>
              <a:rPr lang="en-US" dirty="0"/>
              <a:t>, </a:t>
            </a:r>
            <a:r>
              <a:rPr lang="en-US" dirty="0" err="1"/>
              <a:t>lectus</a:t>
            </a:r>
            <a:r>
              <a:rPr lang="en-US" dirty="0"/>
              <a:t> </a:t>
            </a:r>
            <a:r>
              <a:rPr lang="en-US" dirty="0" err="1"/>
              <a:t>metus</a:t>
            </a:r>
            <a:r>
              <a:rPr lang="en-US" dirty="0"/>
              <a:t> </a:t>
            </a:r>
            <a:r>
              <a:rPr lang="en-US" dirty="0" err="1"/>
              <a:t>rutrum</a:t>
            </a:r>
            <a:r>
              <a:rPr lang="en-US" dirty="0"/>
              <a:t> </a:t>
            </a:r>
            <a:r>
              <a:rPr lang="en-US" dirty="0" err="1"/>
              <a:t>orci</a:t>
            </a:r>
            <a:r>
              <a:rPr lang="en-US" dirty="0"/>
              <a:t>, </a:t>
            </a:r>
            <a:r>
              <a:rPr lang="en-US" dirty="0" err="1"/>
              <a:t>quis</a:t>
            </a:r>
            <a:r>
              <a:rPr lang="en-US" dirty="0"/>
              <a:t> </a:t>
            </a:r>
            <a:r>
              <a:rPr lang="en-US" dirty="0" err="1"/>
              <a:t>molestie</a:t>
            </a:r>
            <a:r>
              <a:rPr lang="en-US" dirty="0"/>
              <a:t> </a:t>
            </a:r>
            <a:r>
              <a:rPr lang="en-US" dirty="0" err="1"/>
              <a:t>enim</a:t>
            </a:r>
            <a:r>
              <a:rPr lang="en-US" dirty="0"/>
              <a:t> </a:t>
            </a:r>
            <a:r>
              <a:rPr lang="en-US" dirty="0" err="1"/>
              <a:t>augue</a:t>
            </a:r>
            <a:r>
              <a:rPr lang="en-US" dirty="0"/>
              <a:t> in </a:t>
            </a:r>
            <a:r>
              <a:rPr lang="en-US" dirty="0" err="1"/>
              <a:t>lorem</a:t>
            </a:r>
            <a:r>
              <a:rPr lang="en-US" dirty="0"/>
              <a:t>. </a:t>
            </a:r>
            <a:r>
              <a:rPr lang="en-US" dirty="0" err="1"/>
              <a:t>Vestibulum</a:t>
            </a:r>
            <a:r>
              <a:rPr lang="en-US" dirty="0"/>
              <a:t> </a:t>
            </a:r>
            <a:r>
              <a:rPr lang="en-US" dirty="0" err="1"/>
              <a:t>volutpat</a:t>
            </a:r>
            <a:r>
              <a:rPr lang="en-US" dirty="0"/>
              <a:t> </a:t>
            </a:r>
            <a:r>
              <a:rPr lang="en-US" dirty="0" err="1"/>
              <a:t>sagittis</a:t>
            </a:r>
            <a:r>
              <a:rPr lang="en-US" dirty="0"/>
              <a:t> quam </a:t>
            </a:r>
            <a:r>
              <a:rPr lang="en-US" dirty="0" err="1"/>
              <a:t>varius</a:t>
            </a:r>
            <a:r>
              <a:rPr lang="en-US" dirty="0"/>
              <a:t> </a:t>
            </a:r>
            <a:r>
              <a:rPr lang="en-US" dirty="0" err="1"/>
              <a:t>facilisis</a:t>
            </a:r>
            <a:r>
              <a:rPr lang="en-US" dirty="0"/>
              <a:t>.</a:t>
            </a:r>
          </a:p>
        </p:txBody>
      </p:sp>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Block </a:t>
            </a:r>
            <a:r>
              <a:rPr lang="es-ES_tradnl" dirty="0" err="1"/>
              <a:t>text</a:t>
            </a:r>
            <a:endParaRPr lang="es-ES_tradnl" dirty="0"/>
          </a:p>
        </p:txBody>
      </p:sp>
      <p:cxnSp>
        <p:nvCxnSpPr>
          <p:cNvPr id="147" name="Straight Connector 146"/>
          <p:cNvCxnSpPr/>
          <p:nvPr/>
        </p:nvCxnSpPr>
        <p:spPr>
          <a:xfrm rot="10800000" flipV="1">
            <a:off x="574269" y="654535"/>
            <a:ext cx="8016619" cy="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7" name="TextBox 6"/>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17145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2 </a:t>
            </a:r>
            <a:r>
              <a:rPr lang="es-ES_tradnl" dirty="0" err="1"/>
              <a:t>Columns</a:t>
            </a:r>
            <a:r>
              <a:rPr lang="es-ES_tradnl" dirty="0"/>
              <a:t> </a:t>
            </a:r>
            <a:r>
              <a:rPr lang="es-ES_tradnl" dirty="0" err="1"/>
              <a:t>text</a:t>
            </a:r>
            <a:endParaRPr lang="es-ES_tradnl" dirty="0"/>
          </a:p>
        </p:txBody>
      </p:sp>
      <p:cxnSp>
        <p:nvCxnSpPr>
          <p:cNvPr id="147" name="Straight Connector 146"/>
          <p:cNvCxnSpPr/>
          <p:nvPr/>
        </p:nvCxnSpPr>
        <p:spPr>
          <a:xfrm rot="10800000">
            <a:off x="574269" y="654538"/>
            <a:ext cx="8016619"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
          <p:cNvSpPr>
            <a:spLocks noGrp="1"/>
          </p:cNvSpPr>
          <p:nvPr>
            <p:ph type="body" sz="quarter" idx="16" hasCustomPrompt="1"/>
          </p:nvPr>
        </p:nvSpPr>
        <p:spPr>
          <a:xfrm>
            <a:off x="574266" y="819150"/>
            <a:ext cx="8016621" cy="3186354"/>
          </a:xfrm>
          <a:prstGeom prst="rect">
            <a:avLst/>
          </a:prstGeom>
        </p:spPr>
        <p:txBody>
          <a:bodyPr vert="horz" lIns="91384" tIns="45692" rIns="91384" bIns="45692" numCol="2" spcCol="269880"/>
          <a:lstStyle>
            <a:lvl1pPr marL="0" indent="0" algn="l">
              <a:lnSpc>
                <a:spcPct val="150000"/>
              </a:lnSpc>
              <a:buNone/>
              <a:defRPr sz="1000" b="0" i="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r>
              <a:rPr lang="en-US" dirty="0" err="1"/>
              <a:t>Proin</a:t>
            </a:r>
            <a:r>
              <a:rPr lang="en-US" dirty="0"/>
              <a:t> </a:t>
            </a:r>
            <a:r>
              <a:rPr lang="en-US" dirty="0" err="1"/>
              <a:t>commodo</a:t>
            </a:r>
            <a:r>
              <a:rPr lang="en-US" dirty="0"/>
              <a:t> </a:t>
            </a:r>
            <a:r>
              <a:rPr lang="en-US" dirty="0" err="1"/>
              <a:t>arcu</a:t>
            </a:r>
            <a:r>
              <a:rPr lang="en-US" dirty="0"/>
              <a:t> </a:t>
            </a:r>
            <a:r>
              <a:rPr lang="en-US" dirty="0" err="1"/>
              <a:t>nec</a:t>
            </a:r>
            <a:r>
              <a:rPr lang="en-US" dirty="0"/>
              <a:t> nisi </a:t>
            </a:r>
            <a:r>
              <a:rPr lang="en-US" dirty="0" err="1"/>
              <a:t>rhoncus</a:t>
            </a:r>
            <a:r>
              <a:rPr lang="en-US" dirty="0"/>
              <a:t> </a:t>
            </a:r>
            <a:r>
              <a:rPr lang="en-US" dirty="0" err="1"/>
              <a:t>dapibus</a:t>
            </a:r>
            <a:r>
              <a:rPr lang="en-US" dirty="0"/>
              <a:t>. </a:t>
            </a:r>
            <a:r>
              <a:rPr lang="en-US" dirty="0" err="1"/>
              <a:t>Praesent</a:t>
            </a:r>
            <a:r>
              <a:rPr lang="en-US" dirty="0"/>
              <a:t> </a:t>
            </a:r>
            <a:r>
              <a:rPr lang="en-US" dirty="0" err="1"/>
              <a:t>nec</a:t>
            </a:r>
            <a:r>
              <a:rPr lang="en-US" dirty="0"/>
              <a:t> </a:t>
            </a:r>
            <a:r>
              <a:rPr lang="en-US" dirty="0" err="1"/>
              <a:t>elit</a:t>
            </a:r>
            <a:r>
              <a:rPr lang="en-US" dirty="0"/>
              <a:t> non </a:t>
            </a:r>
            <a:r>
              <a:rPr lang="en-US" dirty="0" err="1"/>
              <a:t>metus</a:t>
            </a:r>
            <a:r>
              <a:rPr lang="en-US" dirty="0"/>
              <a:t> </a:t>
            </a:r>
            <a:r>
              <a:rPr lang="en-US" dirty="0" err="1"/>
              <a:t>mollis</a:t>
            </a:r>
            <a:r>
              <a:rPr lang="en-US" dirty="0"/>
              <a:t> </a:t>
            </a:r>
            <a:r>
              <a:rPr lang="en-US" dirty="0" err="1"/>
              <a:t>placerat</a:t>
            </a:r>
            <a:r>
              <a:rPr lang="en-US" dirty="0"/>
              <a:t>. </a:t>
            </a:r>
            <a:r>
              <a:rPr lang="en-US" dirty="0" err="1"/>
              <a:t>Vivamus</a:t>
            </a:r>
            <a:r>
              <a:rPr lang="en-US" dirty="0"/>
              <a:t> </a:t>
            </a:r>
            <a:r>
              <a:rPr lang="en-US" dirty="0" err="1"/>
              <a:t>porta</a:t>
            </a:r>
            <a:r>
              <a:rPr lang="en-US" dirty="0"/>
              <a:t> </a:t>
            </a:r>
            <a:r>
              <a:rPr lang="en-US" dirty="0" err="1"/>
              <a:t>pulvinar</a:t>
            </a:r>
            <a:r>
              <a:rPr lang="en-US" dirty="0"/>
              <a:t> </a:t>
            </a:r>
            <a:r>
              <a:rPr lang="en-US" dirty="0" err="1"/>
              <a:t>iaculis</a:t>
            </a:r>
            <a:r>
              <a:rPr lang="en-US" dirty="0"/>
              <a:t>. </a:t>
            </a:r>
            <a:r>
              <a:rPr lang="en-US" dirty="0" err="1"/>
              <a:t>Donec</a:t>
            </a:r>
            <a:r>
              <a:rPr lang="en-US" dirty="0"/>
              <a:t> </a:t>
            </a:r>
            <a:r>
              <a:rPr lang="en-US" dirty="0" err="1"/>
              <a:t>augue</a:t>
            </a:r>
            <a:r>
              <a:rPr lang="en-US" dirty="0"/>
              <a:t> </a:t>
            </a:r>
            <a:r>
              <a:rPr lang="en-US" dirty="0" err="1"/>
              <a:t>arcu</a:t>
            </a:r>
            <a:r>
              <a:rPr lang="en-US" dirty="0"/>
              <a:t>, </a:t>
            </a:r>
            <a:r>
              <a:rPr lang="en-US" dirty="0" err="1"/>
              <a:t>volutpat</a:t>
            </a:r>
            <a:r>
              <a:rPr lang="en-US" dirty="0"/>
              <a:t> </a:t>
            </a:r>
            <a:r>
              <a:rPr lang="en-US" dirty="0" err="1"/>
              <a:t>nec</a:t>
            </a:r>
            <a:r>
              <a:rPr lang="en-US" dirty="0"/>
              <a:t> </a:t>
            </a:r>
            <a:r>
              <a:rPr lang="en-US" dirty="0" err="1"/>
              <a:t>risus</a:t>
            </a:r>
            <a:r>
              <a:rPr lang="en-US" dirty="0"/>
              <a:t> </a:t>
            </a:r>
            <a:r>
              <a:rPr lang="en-US" dirty="0" err="1"/>
              <a:t>eget</a:t>
            </a:r>
            <a:r>
              <a:rPr lang="en-US" dirty="0"/>
              <a:t>, </a:t>
            </a:r>
            <a:r>
              <a:rPr lang="en-US" dirty="0" err="1"/>
              <a:t>finibus</a:t>
            </a:r>
            <a:r>
              <a:rPr lang="en-US" dirty="0"/>
              <a:t> </a:t>
            </a:r>
            <a:r>
              <a:rPr lang="en-US" dirty="0" err="1"/>
              <a:t>lacinia</a:t>
            </a:r>
            <a:r>
              <a:rPr lang="en-US" dirty="0"/>
              <a:t> ligula. </a:t>
            </a:r>
            <a:r>
              <a:rPr lang="en-US" dirty="0" err="1"/>
              <a:t>Curabitur</a:t>
            </a:r>
            <a:r>
              <a:rPr lang="en-US" dirty="0"/>
              <a:t> </a:t>
            </a:r>
            <a:r>
              <a:rPr lang="en-US" dirty="0" err="1"/>
              <a:t>bibendum</a:t>
            </a:r>
            <a:r>
              <a:rPr lang="en-US" dirty="0"/>
              <a:t> </a:t>
            </a:r>
            <a:r>
              <a:rPr lang="en-US" dirty="0" err="1"/>
              <a:t>arcu</a:t>
            </a:r>
            <a:r>
              <a:rPr lang="en-US" dirty="0"/>
              <a:t> sit </a:t>
            </a:r>
            <a:r>
              <a:rPr lang="en-US" dirty="0" err="1"/>
              <a:t>amet</a:t>
            </a:r>
            <a:r>
              <a:rPr lang="en-US" dirty="0"/>
              <a:t> </a:t>
            </a:r>
            <a:r>
              <a:rPr lang="en-US" dirty="0" err="1"/>
              <a:t>faucibus</a:t>
            </a:r>
            <a:r>
              <a:rPr lang="en-US" dirty="0"/>
              <a:t> </a:t>
            </a:r>
            <a:r>
              <a:rPr lang="en-US" dirty="0" err="1"/>
              <a:t>posuere</a:t>
            </a:r>
            <a:r>
              <a:rPr lang="en-US" dirty="0"/>
              <a:t>. </a:t>
            </a:r>
            <a:r>
              <a:rPr lang="en-US" dirty="0" err="1"/>
              <a:t>Donec</a:t>
            </a:r>
            <a:r>
              <a:rPr lang="en-US" dirty="0"/>
              <a:t> a </a:t>
            </a:r>
            <a:r>
              <a:rPr lang="en-US" dirty="0" err="1"/>
              <a:t>est</a:t>
            </a:r>
            <a:r>
              <a:rPr lang="en-US" dirty="0"/>
              <a:t> at </a:t>
            </a:r>
            <a:r>
              <a:rPr lang="en-US" dirty="0" err="1"/>
              <a:t>arcu</a:t>
            </a:r>
            <a:r>
              <a:rPr lang="en-US" dirty="0"/>
              <a:t> </a:t>
            </a:r>
            <a:r>
              <a:rPr lang="en-US" dirty="0" err="1"/>
              <a:t>congue</a:t>
            </a:r>
            <a:r>
              <a:rPr lang="en-US" dirty="0"/>
              <a:t> </a:t>
            </a:r>
            <a:r>
              <a:rPr lang="en-US" dirty="0" err="1"/>
              <a:t>congue</a:t>
            </a:r>
            <a:r>
              <a:rPr lang="en-US" dirty="0"/>
              <a:t> </a:t>
            </a:r>
            <a:r>
              <a:rPr lang="en-US" dirty="0" err="1"/>
              <a:t>vel</a:t>
            </a:r>
            <a:r>
              <a:rPr lang="en-US" dirty="0"/>
              <a:t> </a:t>
            </a:r>
            <a:r>
              <a:rPr lang="en-US" dirty="0" err="1"/>
              <a:t>eget</a:t>
            </a:r>
            <a:r>
              <a:rPr lang="en-US" dirty="0"/>
              <a:t> ex.</a:t>
            </a:r>
          </a:p>
          <a:p>
            <a:pPr lvl="0"/>
            <a:r>
              <a:rPr lang="en-US" dirty="0" err="1"/>
              <a:t>Donec</a:t>
            </a:r>
            <a:r>
              <a:rPr lang="en-US" dirty="0"/>
              <a:t> ligula </a:t>
            </a:r>
            <a:r>
              <a:rPr lang="en-US" dirty="0" err="1"/>
              <a:t>diam</a:t>
            </a:r>
            <a:r>
              <a:rPr lang="en-US" dirty="0"/>
              <a:t>, </a:t>
            </a:r>
            <a:r>
              <a:rPr lang="en-US" dirty="0" err="1"/>
              <a:t>tincidunt</a:t>
            </a:r>
            <a:r>
              <a:rPr lang="en-US" dirty="0"/>
              <a:t> id </a:t>
            </a:r>
            <a:r>
              <a:rPr lang="en-US" dirty="0" err="1"/>
              <a:t>nisl</a:t>
            </a:r>
            <a:r>
              <a:rPr lang="en-US" dirty="0"/>
              <a:t> </a:t>
            </a:r>
            <a:r>
              <a:rPr lang="en-US" dirty="0" err="1"/>
              <a:t>vel</a:t>
            </a:r>
            <a:r>
              <a:rPr lang="en-US" dirty="0"/>
              <a:t>, </a:t>
            </a:r>
            <a:r>
              <a:rPr lang="en-US" dirty="0" err="1"/>
              <a:t>accumsan</a:t>
            </a:r>
            <a:r>
              <a:rPr lang="en-US" dirty="0"/>
              <a:t> </a:t>
            </a:r>
            <a:r>
              <a:rPr lang="en-US" dirty="0" err="1"/>
              <a:t>placerat</a:t>
            </a:r>
            <a:r>
              <a:rPr lang="en-US" dirty="0"/>
              <a:t> </a:t>
            </a:r>
            <a:r>
              <a:rPr lang="en-US" dirty="0" err="1"/>
              <a:t>velit</a:t>
            </a:r>
            <a:r>
              <a:rPr lang="en-US" dirty="0"/>
              <a:t>. </a:t>
            </a:r>
            <a:r>
              <a:rPr lang="en-US" dirty="0" err="1"/>
              <a:t>Nullam</a:t>
            </a:r>
            <a:r>
              <a:rPr lang="en-US" dirty="0"/>
              <a:t> </a:t>
            </a:r>
            <a:r>
              <a:rPr lang="en-US" dirty="0" err="1"/>
              <a:t>sagittis</a:t>
            </a:r>
            <a:r>
              <a:rPr lang="en-US" dirty="0"/>
              <a:t> </a:t>
            </a:r>
            <a:r>
              <a:rPr lang="en-US" dirty="0" err="1"/>
              <a:t>feugiat</a:t>
            </a:r>
            <a:r>
              <a:rPr lang="en-US" dirty="0"/>
              <a:t> </a:t>
            </a:r>
            <a:r>
              <a:rPr lang="en-US" dirty="0" err="1"/>
              <a:t>erat</a:t>
            </a:r>
            <a:r>
              <a:rPr lang="en-US" dirty="0"/>
              <a:t>, </a:t>
            </a:r>
            <a:r>
              <a:rPr lang="en-US" dirty="0" err="1"/>
              <a:t>vel</a:t>
            </a:r>
            <a:r>
              <a:rPr lang="en-US" dirty="0"/>
              <a:t> </a:t>
            </a:r>
            <a:r>
              <a:rPr lang="en-US" dirty="0" err="1"/>
              <a:t>vestibulum</a:t>
            </a:r>
            <a:r>
              <a:rPr lang="en-US" dirty="0"/>
              <a:t> </a:t>
            </a:r>
            <a:r>
              <a:rPr lang="en-US" dirty="0" err="1"/>
              <a:t>lorem</a:t>
            </a:r>
            <a:r>
              <a:rPr lang="en-US" dirty="0"/>
              <a:t> </a:t>
            </a:r>
            <a:r>
              <a:rPr lang="en-US" dirty="0" err="1"/>
              <a:t>facilisis</a:t>
            </a:r>
            <a:r>
              <a:rPr lang="en-US" dirty="0"/>
              <a:t> vitae. </a:t>
            </a:r>
            <a:r>
              <a:rPr lang="en-US" dirty="0" err="1"/>
              <a:t>Duis</a:t>
            </a:r>
            <a:r>
              <a:rPr lang="en-US" dirty="0"/>
              <a:t> </a:t>
            </a:r>
            <a:r>
              <a:rPr lang="en-US" dirty="0" err="1"/>
              <a:t>molestie</a:t>
            </a:r>
            <a:r>
              <a:rPr lang="en-US" dirty="0"/>
              <a:t> </a:t>
            </a:r>
            <a:r>
              <a:rPr lang="en-US" dirty="0" err="1"/>
              <a:t>urna</a:t>
            </a:r>
            <a:r>
              <a:rPr lang="en-US" dirty="0"/>
              <a:t> </a:t>
            </a:r>
            <a:r>
              <a:rPr lang="en-US" dirty="0" err="1"/>
              <a:t>enim</a:t>
            </a:r>
            <a:r>
              <a:rPr lang="en-US" dirty="0"/>
              <a:t>, </a:t>
            </a:r>
            <a:r>
              <a:rPr lang="en-US" dirty="0" err="1"/>
              <a:t>vel</a:t>
            </a:r>
            <a:r>
              <a:rPr lang="en-US" dirty="0"/>
              <a:t> </a:t>
            </a:r>
            <a:r>
              <a:rPr lang="en-US" dirty="0" err="1"/>
              <a:t>scelerisque</a:t>
            </a:r>
            <a:r>
              <a:rPr lang="en-US" dirty="0"/>
              <a:t> </a:t>
            </a:r>
            <a:r>
              <a:rPr lang="en-US" dirty="0" err="1"/>
              <a:t>arcu</a:t>
            </a:r>
            <a:r>
              <a:rPr lang="en-US" dirty="0"/>
              <a:t> </a:t>
            </a:r>
            <a:r>
              <a:rPr lang="en-US" dirty="0" err="1"/>
              <a:t>feugiat</a:t>
            </a:r>
            <a:r>
              <a:rPr lang="en-US" dirty="0"/>
              <a:t> </a:t>
            </a:r>
            <a:r>
              <a:rPr lang="en-US" dirty="0" err="1"/>
              <a:t>eget</a:t>
            </a:r>
            <a:r>
              <a:rPr lang="en-US" dirty="0"/>
              <a:t>. </a:t>
            </a:r>
            <a:r>
              <a:rPr lang="en-US" dirty="0" err="1"/>
              <a:t>Curabitur</a:t>
            </a:r>
            <a:r>
              <a:rPr lang="en-US" dirty="0"/>
              <a:t> </a:t>
            </a:r>
            <a:r>
              <a:rPr lang="en-US" dirty="0" err="1"/>
              <a:t>lobortis</a:t>
            </a:r>
            <a:r>
              <a:rPr lang="en-US" dirty="0"/>
              <a:t>, </a:t>
            </a:r>
            <a:r>
              <a:rPr lang="en-US" dirty="0" err="1"/>
              <a:t>nulla</a:t>
            </a:r>
            <a:r>
              <a:rPr lang="en-US" dirty="0"/>
              <a:t> </a:t>
            </a:r>
            <a:r>
              <a:rPr lang="en-US" dirty="0" err="1"/>
              <a:t>vel</a:t>
            </a:r>
            <a:r>
              <a:rPr lang="en-US" dirty="0"/>
              <a:t> </a:t>
            </a:r>
            <a:r>
              <a:rPr lang="en-US" dirty="0" err="1"/>
              <a:t>dignissim</a:t>
            </a:r>
            <a:r>
              <a:rPr lang="en-US" dirty="0"/>
              <a:t> </a:t>
            </a:r>
            <a:r>
              <a:rPr lang="en-US" dirty="0" err="1"/>
              <a:t>consequat</a:t>
            </a:r>
            <a:r>
              <a:rPr lang="en-US" dirty="0"/>
              <a:t>, </a:t>
            </a:r>
            <a:r>
              <a:rPr lang="en-US" dirty="0" err="1"/>
              <a:t>odio</a:t>
            </a:r>
            <a:r>
              <a:rPr lang="en-US" dirty="0"/>
              <a:t> </a:t>
            </a:r>
            <a:r>
              <a:rPr lang="en-US" dirty="0" err="1"/>
              <a:t>libero</a:t>
            </a:r>
            <a:r>
              <a:rPr lang="en-US" dirty="0"/>
              <a:t> </a:t>
            </a:r>
            <a:r>
              <a:rPr lang="en-US" dirty="0" err="1"/>
              <a:t>pellentesque</a:t>
            </a:r>
            <a:r>
              <a:rPr lang="en-US" dirty="0"/>
              <a:t> </a:t>
            </a:r>
            <a:r>
              <a:rPr lang="en-US" dirty="0" err="1"/>
              <a:t>nunc</a:t>
            </a:r>
            <a:r>
              <a:rPr lang="en-US" dirty="0"/>
              <a:t>, sit </a:t>
            </a:r>
            <a:r>
              <a:rPr lang="en-US" dirty="0" err="1"/>
              <a:t>amet</a:t>
            </a:r>
            <a:r>
              <a:rPr lang="en-US" dirty="0"/>
              <a:t> </a:t>
            </a:r>
            <a:r>
              <a:rPr lang="en-US" dirty="0" err="1"/>
              <a:t>feugiat</a:t>
            </a:r>
            <a:r>
              <a:rPr lang="en-US" dirty="0"/>
              <a:t> </a:t>
            </a:r>
            <a:r>
              <a:rPr lang="en-US" dirty="0" err="1"/>
              <a:t>justo</a:t>
            </a:r>
            <a:r>
              <a:rPr lang="en-US" dirty="0"/>
              <a:t> </a:t>
            </a:r>
            <a:r>
              <a:rPr lang="en-US" dirty="0" err="1"/>
              <a:t>metus</a:t>
            </a:r>
            <a:r>
              <a:rPr lang="en-US" dirty="0"/>
              <a:t> </a:t>
            </a:r>
            <a:r>
              <a:rPr lang="en-US" dirty="0" err="1"/>
              <a:t>nec</a:t>
            </a:r>
            <a:r>
              <a:rPr lang="en-US" dirty="0"/>
              <a:t> </a:t>
            </a:r>
            <a:r>
              <a:rPr lang="en-US" dirty="0" err="1"/>
              <a:t>neque</a:t>
            </a:r>
            <a:r>
              <a:rPr lang="en-US" dirty="0"/>
              <a:t>. </a:t>
            </a:r>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a:t>
            </a:r>
          </a:p>
        </p:txBody>
      </p:sp>
      <p:sp>
        <p:nvSpPr>
          <p:cNvPr id="6" name="Rounded Rectangle 5"/>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7" name="TextBox 6"/>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309054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a:t>3 </a:t>
            </a:r>
            <a:r>
              <a:rPr lang="es-ES_tradnl" dirty="0" err="1"/>
              <a:t>Columns</a:t>
            </a:r>
            <a:r>
              <a:rPr lang="es-ES_tradnl" dirty="0"/>
              <a:t> </a:t>
            </a:r>
            <a:r>
              <a:rPr lang="es-ES_tradnl" dirty="0" err="1"/>
              <a:t>text</a:t>
            </a:r>
            <a:endParaRPr lang="es-ES_tradnl" dirty="0"/>
          </a:p>
        </p:txBody>
      </p:sp>
      <p:cxnSp>
        <p:nvCxnSpPr>
          <p:cNvPr id="147" name="Straight Connector 146"/>
          <p:cNvCxnSpPr/>
          <p:nvPr/>
        </p:nvCxnSpPr>
        <p:spPr>
          <a:xfrm rot="10800000">
            <a:off x="574265" y="654538"/>
            <a:ext cx="8016622" cy="1589"/>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
          <p:cNvSpPr>
            <a:spLocks noGrp="1"/>
          </p:cNvSpPr>
          <p:nvPr>
            <p:ph type="body" sz="quarter" idx="16" hasCustomPrompt="1"/>
          </p:nvPr>
        </p:nvSpPr>
        <p:spPr>
          <a:xfrm>
            <a:off x="574266" y="819150"/>
            <a:ext cx="8016621" cy="3186354"/>
          </a:xfrm>
          <a:prstGeom prst="rect">
            <a:avLst/>
          </a:prstGeom>
        </p:spPr>
        <p:txBody>
          <a:bodyPr vert="horz" lIns="91384" tIns="45692" rIns="91384" bIns="45692" numCol="3" spcCol="269880"/>
          <a:lstStyle>
            <a:lvl1pPr marL="0" indent="0" algn="l">
              <a:lnSpc>
                <a:spcPct val="150000"/>
              </a:lnSpc>
              <a:buNone/>
              <a:defRPr sz="1000" b="0" i="0">
                <a:solidFill>
                  <a:schemeClr val="tx1">
                    <a:lumMod val="50000"/>
                    <a:lumOff val="50000"/>
                  </a:schemeClr>
                </a:solidFill>
                <a:latin typeface="Open Sans"/>
                <a:cs typeface="Open Sans"/>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Cras</a:t>
            </a:r>
            <a:r>
              <a:rPr lang="en-US" dirty="0"/>
              <a:t> </a:t>
            </a:r>
            <a:r>
              <a:rPr lang="en-US" dirty="0" err="1"/>
              <a:t>fringilla</a:t>
            </a:r>
            <a:r>
              <a:rPr lang="en-US" dirty="0"/>
              <a:t> </a:t>
            </a:r>
            <a:r>
              <a:rPr lang="en-US" dirty="0" err="1"/>
              <a:t>suscipit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r>
              <a:rPr lang="en-US" dirty="0" err="1"/>
              <a:t>Morbi</a:t>
            </a:r>
            <a:r>
              <a:rPr lang="en-US" dirty="0"/>
              <a:t> </a:t>
            </a:r>
            <a:r>
              <a:rPr lang="en-US" dirty="0" err="1"/>
              <a:t>sodales</a:t>
            </a:r>
            <a:r>
              <a:rPr lang="en-US" dirty="0"/>
              <a:t> </a:t>
            </a:r>
            <a:r>
              <a:rPr lang="en-US" dirty="0" err="1"/>
              <a:t>volutpat</a:t>
            </a:r>
            <a:r>
              <a:rPr lang="en-US" dirty="0"/>
              <a:t> </a:t>
            </a:r>
            <a:r>
              <a:rPr lang="en-US" dirty="0" err="1"/>
              <a:t>tellus</a:t>
            </a:r>
            <a:r>
              <a:rPr lang="en-US" dirty="0"/>
              <a:t>, </a:t>
            </a:r>
            <a:r>
              <a:rPr lang="en-US" dirty="0" err="1"/>
              <a:t>quis</a:t>
            </a:r>
            <a:r>
              <a:rPr lang="en-US" dirty="0"/>
              <a:t> </a:t>
            </a:r>
            <a:r>
              <a:rPr lang="en-US" dirty="0" err="1"/>
              <a:t>aliquam</a:t>
            </a:r>
            <a:r>
              <a:rPr lang="en-US" dirty="0"/>
              <a:t> </a:t>
            </a:r>
            <a:r>
              <a:rPr lang="en-US" dirty="0" err="1"/>
              <a:t>urna</a:t>
            </a:r>
            <a:r>
              <a:rPr lang="en-US" dirty="0"/>
              <a:t> </a:t>
            </a:r>
            <a:r>
              <a:rPr lang="en-US" dirty="0" err="1"/>
              <a:t>cursus</a:t>
            </a:r>
            <a:r>
              <a:rPr lang="en-US" dirty="0"/>
              <a:t> et. </a:t>
            </a:r>
          </a:p>
          <a:p>
            <a:pPr lvl="0"/>
            <a:r>
              <a:rPr lang="en-US" dirty="0" err="1"/>
              <a:t>Curabitur</a:t>
            </a:r>
            <a:r>
              <a:rPr lang="en-US" dirty="0"/>
              <a:t> </a:t>
            </a:r>
            <a:r>
              <a:rPr lang="en-US" dirty="0" err="1"/>
              <a:t>rhoncus</a:t>
            </a:r>
            <a:r>
              <a:rPr lang="en-US" dirty="0"/>
              <a:t>, </a:t>
            </a:r>
            <a:r>
              <a:rPr lang="en-US" dirty="0" err="1"/>
              <a:t>diam</a:t>
            </a:r>
            <a:r>
              <a:rPr lang="en-US" dirty="0"/>
              <a:t> </a:t>
            </a:r>
            <a:r>
              <a:rPr lang="en-US" dirty="0" err="1"/>
              <a:t>vel</a:t>
            </a:r>
            <a:r>
              <a:rPr lang="en-US" dirty="0"/>
              <a:t> </a:t>
            </a:r>
            <a:r>
              <a:rPr lang="en-US" dirty="0" err="1"/>
              <a:t>congue</a:t>
            </a:r>
            <a:r>
              <a:rPr lang="en-US" dirty="0"/>
              <a:t> </a:t>
            </a:r>
            <a:r>
              <a:rPr lang="en-US" dirty="0" err="1"/>
              <a:t>pulvinar</a:t>
            </a:r>
            <a:r>
              <a:rPr lang="en-US" dirty="0"/>
              <a:t>, </a:t>
            </a:r>
            <a:r>
              <a:rPr lang="en-US" dirty="0" err="1"/>
              <a:t>erat</a:t>
            </a:r>
            <a:r>
              <a:rPr lang="en-US" dirty="0"/>
              <a:t> </a:t>
            </a:r>
            <a:r>
              <a:rPr lang="en-US" dirty="0" err="1"/>
              <a:t>massa</a:t>
            </a:r>
            <a:r>
              <a:rPr lang="en-US" dirty="0"/>
              <a:t> </a:t>
            </a:r>
            <a:r>
              <a:rPr lang="en-US" dirty="0" err="1"/>
              <a:t>lacinia</a:t>
            </a:r>
            <a:r>
              <a:rPr lang="en-US" dirty="0"/>
              <a:t> </a:t>
            </a:r>
            <a:r>
              <a:rPr lang="en-US" dirty="0" err="1"/>
              <a:t>purus</a:t>
            </a:r>
            <a:r>
              <a:rPr lang="en-US" dirty="0"/>
              <a:t>, in </a:t>
            </a:r>
            <a:r>
              <a:rPr lang="en-US" dirty="0" err="1"/>
              <a:t>laoreet</a:t>
            </a:r>
            <a:r>
              <a:rPr lang="en-US" dirty="0"/>
              <a:t> </a:t>
            </a:r>
            <a:r>
              <a:rPr lang="en-US" dirty="0" err="1"/>
              <a:t>purus</a:t>
            </a:r>
            <a:r>
              <a:rPr lang="en-US" dirty="0"/>
              <a:t> </a:t>
            </a:r>
            <a:r>
              <a:rPr lang="en-US" dirty="0" err="1"/>
              <a:t>massa</a:t>
            </a:r>
            <a:r>
              <a:rPr lang="en-US" dirty="0"/>
              <a:t> in </a:t>
            </a:r>
            <a:r>
              <a:rPr lang="en-US" dirty="0" err="1"/>
              <a:t>nunc</a:t>
            </a:r>
            <a:r>
              <a:rPr lang="en-US" dirty="0"/>
              <a:t>. </a:t>
            </a:r>
            <a:r>
              <a:rPr lang="en-US" dirty="0" err="1"/>
              <a:t>Phasellus</a:t>
            </a:r>
            <a:r>
              <a:rPr lang="en-US" dirty="0"/>
              <a:t> </a:t>
            </a:r>
            <a:r>
              <a:rPr lang="en-US" dirty="0" err="1"/>
              <a:t>finibus</a:t>
            </a:r>
            <a:r>
              <a:rPr lang="en-US" dirty="0"/>
              <a:t> </a:t>
            </a:r>
            <a:r>
              <a:rPr lang="en-US" dirty="0" err="1"/>
              <a:t>malesuada</a:t>
            </a:r>
            <a:r>
              <a:rPr lang="en-US" dirty="0"/>
              <a:t> </a:t>
            </a:r>
            <a:r>
              <a:rPr lang="en-US" dirty="0" err="1"/>
              <a:t>lobortis</a:t>
            </a:r>
            <a:r>
              <a:rPr lang="en-US" dirty="0"/>
              <a:t>. </a:t>
            </a:r>
            <a:r>
              <a:rPr lang="en-US" dirty="0" err="1"/>
              <a:t>Sed</a:t>
            </a:r>
            <a:r>
              <a:rPr lang="en-US" dirty="0"/>
              <a:t> </a:t>
            </a:r>
            <a:r>
              <a:rPr lang="en-US" dirty="0" err="1"/>
              <a:t>quis</a:t>
            </a:r>
            <a:r>
              <a:rPr lang="en-US" dirty="0"/>
              <a:t> </a:t>
            </a:r>
            <a:r>
              <a:rPr lang="en-US" dirty="0" err="1"/>
              <a:t>tellus</a:t>
            </a:r>
            <a:r>
              <a:rPr lang="en-US" dirty="0"/>
              <a:t> id </a:t>
            </a:r>
            <a:r>
              <a:rPr lang="en-US" dirty="0" err="1"/>
              <a:t>nulla</a:t>
            </a:r>
            <a:r>
              <a:rPr lang="en-US" dirty="0"/>
              <a:t> </a:t>
            </a:r>
            <a:r>
              <a:rPr lang="en-US" dirty="0" err="1"/>
              <a:t>mollis</a:t>
            </a:r>
            <a:r>
              <a:rPr lang="en-US" dirty="0"/>
              <a:t> </a:t>
            </a:r>
            <a:r>
              <a:rPr lang="en-US" dirty="0" err="1"/>
              <a:t>iaculis</a:t>
            </a:r>
            <a:r>
              <a:rPr lang="en-US" dirty="0"/>
              <a:t>. Nam </a:t>
            </a:r>
            <a:r>
              <a:rPr lang="en-US" dirty="0" err="1"/>
              <a:t>nec</a:t>
            </a:r>
            <a:r>
              <a:rPr lang="en-US" dirty="0"/>
              <a:t> </a:t>
            </a:r>
            <a:r>
              <a:rPr lang="en-US" dirty="0" err="1"/>
              <a:t>auctor</a:t>
            </a:r>
            <a:r>
              <a:rPr lang="en-US" dirty="0"/>
              <a:t> </a:t>
            </a:r>
            <a:r>
              <a:rPr lang="en-US" dirty="0" err="1"/>
              <a:t>arcu</a:t>
            </a:r>
            <a:r>
              <a:rPr lang="en-US" dirty="0"/>
              <a:t>. </a:t>
            </a:r>
            <a:r>
              <a:rPr lang="en-US" dirty="0" err="1"/>
              <a:t>Aenean</a:t>
            </a:r>
            <a:r>
              <a:rPr lang="en-US" dirty="0"/>
              <a:t> </a:t>
            </a:r>
            <a:r>
              <a:rPr lang="en-US" dirty="0" err="1"/>
              <a:t>molestie</a:t>
            </a:r>
            <a:r>
              <a:rPr lang="en-US" dirty="0"/>
              <a:t> lacus </a:t>
            </a:r>
            <a:r>
              <a:rPr lang="en-US" dirty="0" err="1"/>
              <a:t>ut</a:t>
            </a:r>
            <a:r>
              <a:rPr lang="en-US" dirty="0"/>
              <a:t> </a:t>
            </a:r>
            <a:r>
              <a:rPr lang="en-US" dirty="0" err="1"/>
              <a:t>urna</a:t>
            </a:r>
            <a:r>
              <a:rPr lang="en-US" dirty="0"/>
              <a:t> </a:t>
            </a:r>
            <a:r>
              <a:rPr lang="en-US" dirty="0" err="1"/>
              <a:t>accumsan</a:t>
            </a:r>
            <a:r>
              <a:rPr lang="en-US" dirty="0"/>
              <a:t>, a </a:t>
            </a:r>
            <a:r>
              <a:rPr lang="en-US" dirty="0" err="1"/>
              <a:t>rhoncus</a:t>
            </a:r>
            <a:r>
              <a:rPr lang="en-US" dirty="0"/>
              <a:t> </a:t>
            </a:r>
            <a:r>
              <a:rPr lang="en-US" dirty="0" err="1"/>
              <a:t>orci</a:t>
            </a:r>
            <a:r>
              <a:rPr lang="en-US" dirty="0"/>
              <a:t> </a:t>
            </a:r>
            <a:r>
              <a:rPr lang="en-US" dirty="0" err="1"/>
              <a:t>rhoncus</a:t>
            </a:r>
            <a:r>
              <a:rPr lang="en-US" dirty="0"/>
              <a:t>. </a:t>
            </a:r>
            <a:r>
              <a:rPr lang="en-US" dirty="0" err="1"/>
              <a:t>Fusce</a:t>
            </a:r>
            <a:r>
              <a:rPr lang="en-US" dirty="0"/>
              <a:t> </a:t>
            </a:r>
            <a:r>
              <a:rPr lang="en-US" dirty="0" err="1"/>
              <a:t>orci</a:t>
            </a:r>
            <a:r>
              <a:rPr lang="en-US" dirty="0"/>
              <a:t> </a:t>
            </a:r>
            <a:r>
              <a:rPr lang="en-US" dirty="0" err="1"/>
              <a:t>velit</a:t>
            </a:r>
            <a:r>
              <a:rPr lang="en-US" dirty="0"/>
              <a:t>, </a:t>
            </a:r>
            <a:r>
              <a:rPr lang="en-US" dirty="0" err="1"/>
              <a:t>euismod</a:t>
            </a:r>
            <a:r>
              <a:rPr lang="en-US" dirty="0"/>
              <a:t> </a:t>
            </a:r>
            <a:r>
              <a:rPr lang="en-US" dirty="0" err="1"/>
              <a:t>quis</a:t>
            </a:r>
            <a:r>
              <a:rPr lang="en-US" dirty="0"/>
              <a:t> </a:t>
            </a:r>
            <a:r>
              <a:rPr lang="en-US" dirty="0" err="1"/>
              <a:t>pulvinar</a:t>
            </a:r>
            <a:r>
              <a:rPr lang="en-US" dirty="0"/>
              <a:t> ac, </a:t>
            </a:r>
            <a:r>
              <a:rPr lang="en-US" dirty="0" err="1"/>
              <a:t>ultrices</a:t>
            </a:r>
            <a:r>
              <a:rPr lang="en-US" dirty="0"/>
              <a:t> </a:t>
            </a:r>
            <a:r>
              <a:rPr lang="en-US" dirty="0" err="1"/>
              <a:t>vel</a:t>
            </a:r>
            <a:r>
              <a:rPr lang="en-US" dirty="0"/>
              <a:t> dui. </a:t>
            </a:r>
            <a:r>
              <a:rPr lang="en-US" dirty="0" err="1"/>
              <a:t>Praesent</a:t>
            </a:r>
            <a:r>
              <a:rPr lang="en-US" dirty="0"/>
              <a:t> </a:t>
            </a:r>
            <a:r>
              <a:rPr lang="en-US" dirty="0" err="1"/>
              <a:t>commodo</a:t>
            </a:r>
            <a:r>
              <a:rPr lang="en-US" dirty="0"/>
              <a:t>, </a:t>
            </a:r>
            <a:r>
              <a:rPr lang="en-US" dirty="0" err="1"/>
              <a:t>odio</a:t>
            </a:r>
            <a:r>
              <a:rPr lang="en-US" dirty="0"/>
              <a:t> </a:t>
            </a:r>
            <a:r>
              <a:rPr lang="en-US" dirty="0" err="1"/>
              <a:t>eu</a:t>
            </a:r>
            <a:r>
              <a:rPr lang="en-US" dirty="0"/>
              <a:t> </a:t>
            </a:r>
            <a:r>
              <a:rPr lang="en-US" dirty="0" err="1"/>
              <a:t>ullamcorper</a:t>
            </a:r>
            <a:r>
              <a:rPr lang="en-US" dirty="0"/>
              <a:t> </a:t>
            </a:r>
            <a:r>
              <a:rPr lang="en-US" dirty="0" err="1"/>
              <a:t>eleifend</a:t>
            </a:r>
            <a:r>
              <a:rPr lang="en-US" dirty="0"/>
              <a:t>, magna </a:t>
            </a:r>
            <a:r>
              <a:rPr lang="en-US" dirty="0" err="1"/>
              <a:t>metus</a:t>
            </a:r>
            <a:r>
              <a:rPr lang="en-US" dirty="0"/>
              <a:t> </a:t>
            </a:r>
            <a:r>
              <a:rPr lang="en-US" dirty="0" err="1"/>
              <a:t>euismod</a:t>
            </a:r>
            <a:r>
              <a:rPr lang="en-US" dirty="0"/>
              <a:t> </a:t>
            </a:r>
            <a:r>
              <a:rPr lang="en-US" dirty="0" err="1"/>
              <a:t>elit</a:t>
            </a:r>
            <a:r>
              <a:rPr lang="en-US" dirty="0"/>
              <a:t>, in </a:t>
            </a:r>
            <a:r>
              <a:rPr lang="en-US" dirty="0" err="1"/>
              <a:t>porttitor</a:t>
            </a:r>
            <a:r>
              <a:rPr lang="en-US" dirty="0"/>
              <a:t> </a:t>
            </a:r>
            <a:r>
              <a:rPr lang="en-US" dirty="0" err="1"/>
              <a:t>urna</a:t>
            </a:r>
            <a:r>
              <a:rPr lang="en-US" dirty="0"/>
              <a:t> </a:t>
            </a:r>
            <a:r>
              <a:rPr lang="en-US" dirty="0" err="1"/>
              <a:t>nisl</a:t>
            </a:r>
            <a:r>
              <a:rPr lang="en-US" dirty="0"/>
              <a:t> </a:t>
            </a:r>
            <a:r>
              <a:rPr lang="en-US" dirty="0" err="1"/>
              <a:t>ut</a:t>
            </a:r>
            <a:r>
              <a:rPr lang="en-US" dirty="0"/>
              <a:t> </a:t>
            </a:r>
            <a:r>
              <a:rPr lang="en-US" dirty="0" err="1"/>
              <a:t>nulla</a:t>
            </a:r>
            <a:r>
              <a:rPr lang="en-US" dirty="0"/>
              <a:t>. </a:t>
            </a:r>
            <a:r>
              <a:rPr lang="en-US" dirty="0" err="1"/>
              <a:t>Donec</a:t>
            </a:r>
            <a:r>
              <a:rPr lang="en-US" dirty="0"/>
              <a:t> </a:t>
            </a:r>
            <a:r>
              <a:rPr lang="en-US" dirty="0" err="1"/>
              <a:t>accumsan</a:t>
            </a:r>
            <a:r>
              <a:rPr lang="en-US" dirty="0"/>
              <a:t> </a:t>
            </a:r>
            <a:r>
              <a:rPr lang="en-US" dirty="0" err="1"/>
              <a:t>egestas</a:t>
            </a:r>
            <a:r>
              <a:rPr lang="en-US" dirty="0"/>
              <a:t> </a:t>
            </a:r>
            <a:r>
              <a:rPr lang="en-US" dirty="0" err="1"/>
              <a:t>nulla</a:t>
            </a:r>
            <a:r>
              <a:rPr lang="en-US" dirty="0"/>
              <a:t>, </a:t>
            </a:r>
            <a:r>
              <a:rPr lang="en-US" dirty="0" err="1"/>
              <a:t>ut</a:t>
            </a:r>
            <a:r>
              <a:rPr lang="en-US" dirty="0"/>
              <a:t> </a:t>
            </a:r>
            <a:r>
              <a:rPr lang="en-US" dirty="0" err="1"/>
              <a:t>sollicitudin</a:t>
            </a:r>
            <a:r>
              <a:rPr lang="en-US" dirty="0"/>
              <a:t> </a:t>
            </a:r>
            <a:r>
              <a:rPr lang="en-US" dirty="0" err="1"/>
              <a:t>nulla</a:t>
            </a:r>
            <a:r>
              <a:rPr lang="en-US" dirty="0"/>
              <a:t> </a:t>
            </a:r>
            <a:r>
              <a:rPr lang="en-US" dirty="0" err="1"/>
              <a:t>lacinia</a:t>
            </a:r>
            <a:r>
              <a:rPr lang="en-US" dirty="0"/>
              <a:t> ac. </a:t>
            </a:r>
          </a:p>
          <a:p>
            <a:pPr lvl="0"/>
            <a:r>
              <a:rPr lang="en-US" dirty="0" err="1"/>
              <a:t>Donec</a:t>
            </a:r>
            <a:r>
              <a:rPr lang="en-US" dirty="0"/>
              <a:t> non ante ac </a:t>
            </a:r>
            <a:r>
              <a:rPr lang="en-US" dirty="0" err="1"/>
              <a:t>orci</a:t>
            </a:r>
            <a:r>
              <a:rPr lang="en-US" dirty="0"/>
              <a:t> </a:t>
            </a:r>
            <a:r>
              <a:rPr lang="en-US" dirty="0" err="1"/>
              <a:t>elementum</a:t>
            </a:r>
            <a:r>
              <a:rPr lang="en-US" dirty="0"/>
              <a:t> </a:t>
            </a:r>
            <a:r>
              <a:rPr lang="en-US" dirty="0" err="1"/>
              <a:t>iaculis</a:t>
            </a:r>
            <a:r>
              <a:rPr lang="en-US" dirty="0"/>
              <a:t> </a:t>
            </a:r>
            <a:r>
              <a:rPr lang="en-US" dirty="0" err="1"/>
              <a:t>consequat</a:t>
            </a:r>
            <a:r>
              <a:rPr lang="en-US" dirty="0"/>
              <a:t> in </a:t>
            </a:r>
            <a:r>
              <a:rPr lang="en-US" dirty="0" err="1"/>
              <a:t>metus</a:t>
            </a:r>
            <a:r>
              <a:rPr lang="en-US" dirty="0"/>
              <a:t>. </a:t>
            </a:r>
            <a:r>
              <a:rPr lang="en-US" dirty="0" err="1"/>
              <a:t>Interdum</a:t>
            </a:r>
            <a:r>
              <a:rPr lang="en-US" dirty="0"/>
              <a:t> et </a:t>
            </a:r>
            <a:r>
              <a:rPr lang="en-US" dirty="0" err="1"/>
              <a:t>malesuada</a:t>
            </a:r>
            <a:r>
              <a:rPr lang="en-US" dirty="0"/>
              <a:t> fames ac ante </a:t>
            </a:r>
            <a:r>
              <a:rPr lang="en-US" dirty="0" err="1"/>
              <a:t>ipsum</a:t>
            </a:r>
            <a:r>
              <a:rPr lang="en-US" dirty="0"/>
              <a:t> </a:t>
            </a:r>
            <a:r>
              <a:rPr lang="en-US" dirty="0" err="1"/>
              <a:t>primis</a:t>
            </a:r>
            <a:r>
              <a:rPr lang="en-US" dirty="0"/>
              <a:t> in </a:t>
            </a:r>
            <a:r>
              <a:rPr lang="en-US" dirty="0" err="1"/>
              <a:t>faucibus</a:t>
            </a:r>
            <a:r>
              <a:rPr lang="en-US" dirty="0"/>
              <a:t>. </a:t>
            </a:r>
            <a:r>
              <a:rPr lang="en-US" dirty="0" err="1"/>
              <a:t>Mauris</a:t>
            </a:r>
            <a:r>
              <a:rPr lang="en-US" dirty="0"/>
              <a:t> </a:t>
            </a:r>
            <a:r>
              <a:rPr lang="en-US" dirty="0" err="1"/>
              <a:t>volutpat</a:t>
            </a:r>
            <a:r>
              <a:rPr lang="en-US" dirty="0"/>
              <a:t> </a:t>
            </a:r>
            <a:r>
              <a:rPr lang="en-US" dirty="0" err="1"/>
              <a:t>aliquet</a:t>
            </a:r>
            <a:r>
              <a:rPr lang="en-US" dirty="0"/>
              <a:t> </a:t>
            </a:r>
            <a:r>
              <a:rPr lang="en-US" dirty="0" err="1"/>
              <a:t>imperdiet</a:t>
            </a:r>
            <a:r>
              <a:rPr lang="en-US" dirty="0"/>
              <a:t>. </a:t>
            </a:r>
            <a:r>
              <a:rPr lang="en-US" dirty="0" err="1"/>
              <a:t>Suspendisse</a:t>
            </a:r>
            <a:r>
              <a:rPr lang="en-US" dirty="0"/>
              <a:t> </a:t>
            </a:r>
            <a:r>
              <a:rPr lang="en-US" dirty="0" err="1"/>
              <a:t>ultrices</a:t>
            </a:r>
            <a:r>
              <a:rPr lang="en-US" dirty="0"/>
              <a:t> lacus id </a:t>
            </a:r>
            <a:r>
              <a:rPr lang="en-US" dirty="0" err="1"/>
              <a:t>est</a:t>
            </a:r>
            <a:r>
              <a:rPr lang="en-US" dirty="0"/>
              <a:t> </a:t>
            </a:r>
            <a:r>
              <a:rPr lang="en-US" dirty="0" err="1"/>
              <a:t>viverra</a:t>
            </a:r>
            <a:r>
              <a:rPr lang="en-US" dirty="0"/>
              <a:t>, at </a:t>
            </a:r>
            <a:r>
              <a:rPr lang="en-US" dirty="0" err="1"/>
              <a:t>porttitor</a:t>
            </a:r>
            <a:r>
              <a:rPr lang="en-US" dirty="0"/>
              <a:t> </a:t>
            </a:r>
            <a:r>
              <a:rPr lang="en-US" dirty="0" err="1"/>
              <a:t>metus</a:t>
            </a:r>
            <a:r>
              <a:rPr lang="en-US" dirty="0"/>
              <a:t> </a:t>
            </a:r>
            <a:r>
              <a:rPr lang="en-US" dirty="0" err="1"/>
              <a:t>facilisis</a:t>
            </a:r>
            <a:r>
              <a:rPr lang="en-US" dirty="0"/>
              <a:t>. </a:t>
            </a:r>
            <a:r>
              <a:rPr lang="en-US" dirty="0" err="1"/>
              <a:t>Nullam</a:t>
            </a:r>
            <a:r>
              <a:rPr lang="en-US" dirty="0"/>
              <a:t> dolor </a:t>
            </a:r>
            <a:r>
              <a:rPr lang="en-US" dirty="0" err="1"/>
              <a:t>sapien</a:t>
            </a:r>
            <a:r>
              <a:rPr lang="en-US" dirty="0"/>
              <a:t>, </a:t>
            </a:r>
            <a:r>
              <a:rPr lang="en-US" dirty="0" err="1"/>
              <a:t>hendrerit</a:t>
            </a:r>
            <a:r>
              <a:rPr lang="en-US" dirty="0"/>
              <a:t> sit </a:t>
            </a:r>
            <a:r>
              <a:rPr lang="en-US" dirty="0" err="1"/>
              <a:t>amet</a:t>
            </a:r>
            <a:r>
              <a:rPr lang="en-US" dirty="0"/>
              <a:t> </a:t>
            </a:r>
            <a:r>
              <a:rPr lang="en-US" dirty="0" err="1"/>
              <a:t>tellus</a:t>
            </a:r>
            <a:r>
              <a:rPr lang="en-US" dirty="0"/>
              <a:t> </a:t>
            </a:r>
            <a:r>
              <a:rPr lang="en-US" dirty="0" err="1"/>
              <a:t>tristique</a:t>
            </a:r>
            <a:r>
              <a:rPr lang="en-US" dirty="0"/>
              <a:t>, </a:t>
            </a:r>
            <a:r>
              <a:rPr lang="en-US" dirty="0" err="1"/>
              <a:t>tempor</a:t>
            </a:r>
            <a:r>
              <a:rPr lang="en-US" dirty="0"/>
              <a:t> </a:t>
            </a:r>
            <a:r>
              <a:rPr lang="en-US" dirty="0" err="1"/>
              <a:t>iaculis</a:t>
            </a:r>
            <a:r>
              <a:rPr lang="en-US" dirty="0"/>
              <a:t> </a:t>
            </a:r>
            <a:r>
              <a:rPr lang="en-US" dirty="0" err="1"/>
              <a:t>urna</a:t>
            </a:r>
            <a:r>
              <a:rPr lang="en-US" dirty="0"/>
              <a:t>. </a:t>
            </a:r>
            <a:r>
              <a:rPr lang="en-US" dirty="0" err="1"/>
              <a:t>Nulla</a:t>
            </a:r>
            <a:r>
              <a:rPr lang="en-US" dirty="0"/>
              <a:t> a </a:t>
            </a:r>
            <a:r>
              <a:rPr lang="en-US" dirty="0" err="1"/>
              <a:t>aliquam</a:t>
            </a:r>
            <a:r>
              <a:rPr lang="en-US" dirty="0"/>
              <a:t> magna.</a:t>
            </a:r>
          </a:p>
        </p:txBody>
      </p:sp>
      <p:sp>
        <p:nvSpPr>
          <p:cNvPr id="6" name="Rounded Rectangle 5"/>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7" name="TextBox 6"/>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369088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lery 1">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err="1"/>
              <a:t>Gallery</a:t>
            </a:r>
            <a:r>
              <a:rPr lang="es-ES_tradnl" dirty="0"/>
              <a:t> portfolio 1</a:t>
            </a:r>
          </a:p>
        </p:txBody>
      </p:sp>
      <p:cxnSp>
        <p:nvCxnSpPr>
          <p:cNvPr id="147" name="Straight Connector 146"/>
          <p:cNvCxnSpPr/>
          <p:nvPr/>
        </p:nvCxnSpPr>
        <p:spPr>
          <a:xfrm rot="10800000" flipV="1">
            <a:off x="574265" y="654535"/>
            <a:ext cx="8012290" cy="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3"/>
          <p:cNvSpPr>
            <a:spLocks noGrp="1"/>
          </p:cNvSpPr>
          <p:nvPr>
            <p:ph type="pic" sz="quarter" idx="43"/>
          </p:nvPr>
        </p:nvSpPr>
        <p:spPr>
          <a:xfrm>
            <a:off x="574265" y="819150"/>
            <a:ext cx="8012290" cy="3439362"/>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6" name="Rounded Rectangle 5"/>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7" name="TextBox 6"/>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66255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 2">
    <p:spTree>
      <p:nvGrpSpPr>
        <p:cNvPr id="1" name=""/>
        <p:cNvGrpSpPr/>
        <p:nvPr/>
      </p:nvGrpSpPr>
      <p:grpSpPr>
        <a:xfrm>
          <a:off x="0" y="0"/>
          <a:ext cx="0" cy="0"/>
          <a:chOff x="0" y="0"/>
          <a:chExt cx="0" cy="0"/>
        </a:xfrm>
      </p:grpSpPr>
      <p:sp>
        <p:nvSpPr>
          <p:cNvPr id="146" name="Text Placeholder 7"/>
          <p:cNvSpPr>
            <a:spLocks noGrp="1"/>
          </p:cNvSpPr>
          <p:nvPr>
            <p:ph type="body" sz="quarter" idx="18" hasCustomPrompt="1"/>
          </p:nvPr>
        </p:nvSpPr>
        <p:spPr>
          <a:xfrm>
            <a:off x="574265" y="246333"/>
            <a:ext cx="8012290" cy="323835"/>
          </a:xfrm>
          <a:prstGeom prst="rect">
            <a:avLst/>
          </a:prstGeom>
        </p:spPr>
        <p:txBody>
          <a:bodyPr vert="horz" lIns="0" tIns="38930" rIns="0" bIns="38930" anchor="ctr"/>
          <a:lstStyle>
            <a:lvl1pPr marL="0" indent="0" algn="ctr">
              <a:lnSpc>
                <a:spcPct val="100000"/>
              </a:lnSpc>
              <a:spcBef>
                <a:spcPts val="0"/>
              </a:spcBef>
              <a:buNone/>
              <a:defRPr sz="1900" b="0" i="0" baseline="0">
                <a:solidFill>
                  <a:schemeClr val="tx1">
                    <a:lumMod val="75000"/>
                    <a:lumOff val="25000"/>
                  </a:schemeClr>
                </a:solidFill>
                <a:latin typeface="Open Sans"/>
                <a:cs typeface="Open Sans"/>
              </a:defRPr>
            </a:lvl1pPr>
          </a:lstStyle>
          <a:p>
            <a:pPr lvl="0"/>
            <a:r>
              <a:rPr lang="es-ES_tradnl" dirty="0" err="1"/>
              <a:t>Gallery</a:t>
            </a:r>
            <a:r>
              <a:rPr lang="es-ES_tradnl" dirty="0"/>
              <a:t> portfolio 2</a:t>
            </a:r>
          </a:p>
        </p:txBody>
      </p:sp>
      <p:cxnSp>
        <p:nvCxnSpPr>
          <p:cNvPr id="147" name="Straight Connector 146"/>
          <p:cNvCxnSpPr/>
          <p:nvPr/>
        </p:nvCxnSpPr>
        <p:spPr>
          <a:xfrm rot="10800000" flipV="1">
            <a:off x="574265" y="654535"/>
            <a:ext cx="8012290" cy="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3"/>
          <p:cNvSpPr>
            <a:spLocks noGrp="1"/>
          </p:cNvSpPr>
          <p:nvPr>
            <p:ph type="pic" sz="quarter" idx="43"/>
          </p:nvPr>
        </p:nvSpPr>
        <p:spPr>
          <a:xfrm>
            <a:off x="574266" y="819150"/>
            <a:ext cx="3889737" cy="3439362"/>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6" name="Picture Placeholder 3"/>
          <p:cNvSpPr>
            <a:spLocks noGrp="1"/>
          </p:cNvSpPr>
          <p:nvPr>
            <p:ph type="pic" sz="quarter" idx="44"/>
          </p:nvPr>
        </p:nvSpPr>
        <p:spPr>
          <a:xfrm>
            <a:off x="4696819" y="829512"/>
            <a:ext cx="3889737" cy="3439362"/>
          </a:xfrm>
          <a:prstGeom prst="rect">
            <a:avLst/>
          </a:prstGeom>
        </p:spPr>
        <p:txBody>
          <a:bodyPr vert="horz" lIns="34275" tIns="17137" rIns="34275" bIns="17137" anchor="ctr"/>
          <a:lstStyle>
            <a:lvl1pPr marL="0" indent="0" algn="ctr">
              <a:buNone/>
              <a:defRPr sz="900">
                <a:solidFill>
                  <a:schemeClr val="tx1">
                    <a:lumMod val="50000"/>
                    <a:lumOff val="50000"/>
                  </a:schemeClr>
                </a:solidFill>
                <a:latin typeface="Lato Regular"/>
                <a:cs typeface="Lato Regular"/>
              </a:defRPr>
            </a:lvl1pPr>
          </a:lstStyle>
          <a:p>
            <a:r>
              <a:rPr lang="en-US"/>
              <a:t>Click icon to add picture</a:t>
            </a:r>
            <a:endParaRPr lang="en-US" dirty="0"/>
          </a:p>
        </p:txBody>
      </p:sp>
      <p:sp>
        <p:nvSpPr>
          <p:cNvPr id="7" name="Rounded Rectangle 6"/>
          <p:cNvSpPr/>
          <p:nvPr userDrawn="1"/>
        </p:nvSpPr>
        <p:spPr>
          <a:xfrm>
            <a:off x="8659368" y="4663950"/>
            <a:ext cx="269965" cy="2700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364" tIns="45682" rIns="91364" bIns="45682" rtlCol="0" anchor="ctr"/>
          <a:lstStyle/>
          <a:p>
            <a:pPr algn="ctr"/>
            <a:endParaRPr lang="en-US" dirty="0">
              <a:solidFill>
                <a:srgbClr val="7F7F7F"/>
              </a:solidFill>
            </a:endParaRPr>
          </a:p>
        </p:txBody>
      </p:sp>
      <p:sp>
        <p:nvSpPr>
          <p:cNvPr id="8" name="TextBox 7"/>
          <p:cNvSpPr txBox="1"/>
          <p:nvPr userDrawn="1"/>
        </p:nvSpPr>
        <p:spPr>
          <a:xfrm flipH="1">
            <a:off x="8723376" y="4681728"/>
            <a:ext cx="145790" cy="219824"/>
          </a:xfrm>
          <a:prstGeom prst="rect">
            <a:avLst/>
          </a:prstGeom>
          <a:noFill/>
        </p:spPr>
        <p:txBody>
          <a:bodyPr wrap="none" lIns="0" tIns="0" rIns="0" bIns="0" rtlCol="0" anchor="ctr" anchorCtr="1">
            <a:normAutofit/>
          </a:bodyPr>
          <a:lstStyle/>
          <a:p>
            <a:pPr algn="ctr">
              <a:lnSpc>
                <a:spcPct val="100000"/>
              </a:lnSpc>
            </a:pPr>
            <a:fld id="{FCEE2C88-6C8F-484D-AF69-578F576B1F44}" type="slidenum">
              <a:rPr lang="en-US" sz="900" b="0" i="0" smtClean="0">
                <a:solidFill>
                  <a:schemeClr val="bg1"/>
                </a:solidFill>
                <a:latin typeface="Open Sans"/>
                <a:cs typeface="Open Sans"/>
              </a:rPr>
              <a:pPr algn="ctr">
                <a:lnSpc>
                  <a:spcPct val="100000"/>
                </a:lnSpc>
              </a:pPr>
              <a:t>‹#›</a:t>
            </a:fld>
            <a:endParaRPr lang="en-US" sz="900" b="0" i="0" dirty="0">
              <a:solidFill>
                <a:schemeClr val="bg1"/>
              </a:solidFill>
              <a:latin typeface="Open Sans"/>
              <a:cs typeface="Open Sans"/>
            </a:endParaRPr>
          </a:p>
        </p:txBody>
      </p:sp>
    </p:spTree>
    <p:extLst>
      <p:ext uri="{BB962C8B-B14F-4D97-AF65-F5344CB8AC3E}">
        <p14:creationId xmlns:p14="http://schemas.microsoft.com/office/powerpoint/2010/main" val="371025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ull color-horizontal.png"/>
          <p:cNvPicPr>
            <a:picLocks noChangeAspect="1"/>
          </p:cNvPicPr>
          <p:nvPr userDrawn="1"/>
        </p:nvPicPr>
        <p:blipFill>
          <a:blip r:embed="rId16"/>
          <a:stretch>
            <a:fillRect/>
          </a:stretch>
        </p:blipFill>
        <p:spPr>
          <a:xfrm>
            <a:off x="261620" y="4705350"/>
            <a:ext cx="957580" cy="238760"/>
          </a:xfrm>
          <a:prstGeom prst="rect">
            <a:avLst/>
          </a:prstGeom>
        </p:spPr>
      </p:pic>
      <p:pic>
        <p:nvPicPr>
          <p:cNvPr id="5" name="Picture 4" descr="full color-horizontal.png"/>
          <p:cNvPicPr>
            <a:picLocks noChangeAspect="1"/>
          </p:cNvPicPr>
          <p:nvPr userDrawn="1"/>
        </p:nvPicPr>
        <p:blipFill>
          <a:blip r:embed="rId16"/>
          <a:stretch>
            <a:fillRect/>
          </a:stretch>
        </p:blipFill>
        <p:spPr>
          <a:xfrm>
            <a:off x="261620" y="4705350"/>
            <a:ext cx="957580" cy="238760"/>
          </a:xfrm>
          <a:prstGeom prst="rect">
            <a:avLst/>
          </a:prstGeom>
        </p:spPr>
      </p:pic>
    </p:spTree>
    <p:extLst>
      <p:ext uri="{BB962C8B-B14F-4D97-AF65-F5344CB8AC3E}">
        <p14:creationId xmlns:p14="http://schemas.microsoft.com/office/powerpoint/2010/main" val="363149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389301" rtl="0" eaLnBrk="1" latinLnBrk="0" hangingPunct="1">
        <a:spcBef>
          <a:spcPct val="0"/>
        </a:spcBef>
        <a:buNone/>
        <a:defRPr sz="3700" kern="1200">
          <a:solidFill>
            <a:schemeClr val="tx1"/>
          </a:solidFill>
          <a:latin typeface="+mj-lt"/>
          <a:ea typeface="+mj-ea"/>
          <a:cs typeface="+mj-cs"/>
        </a:defRPr>
      </a:lvl1pPr>
    </p:titleStyle>
    <p:bodyStyle>
      <a:lvl1pPr marL="291975" indent="-291975" algn="l" defTabSz="389301" rtl="0" eaLnBrk="1" latinLnBrk="0" hangingPunct="1">
        <a:spcBef>
          <a:spcPct val="20000"/>
        </a:spcBef>
        <a:buFont typeface="Arial"/>
        <a:buChar char="•"/>
        <a:defRPr sz="2700" kern="1200">
          <a:solidFill>
            <a:schemeClr val="tx1"/>
          </a:solidFill>
          <a:latin typeface="+mn-lt"/>
          <a:ea typeface="+mn-ea"/>
          <a:cs typeface="+mn-cs"/>
        </a:defRPr>
      </a:lvl1pPr>
      <a:lvl2pPr marL="632614" indent="-243312" algn="l" defTabSz="389301" rtl="0" eaLnBrk="1" latinLnBrk="0" hangingPunct="1">
        <a:spcBef>
          <a:spcPct val="20000"/>
        </a:spcBef>
        <a:buFont typeface="Arial"/>
        <a:buChar char="–"/>
        <a:defRPr sz="2400" kern="1200">
          <a:solidFill>
            <a:schemeClr val="tx1"/>
          </a:solidFill>
          <a:latin typeface="+mn-lt"/>
          <a:ea typeface="+mn-ea"/>
          <a:cs typeface="+mn-cs"/>
        </a:defRPr>
      </a:lvl2pPr>
      <a:lvl3pPr marL="973252" indent="-194650" algn="l" defTabSz="389301" rtl="0" eaLnBrk="1" latinLnBrk="0" hangingPunct="1">
        <a:spcBef>
          <a:spcPct val="20000"/>
        </a:spcBef>
        <a:buFont typeface="Arial"/>
        <a:buChar char="•"/>
        <a:defRPr sz="1900" kern="1200">
          <a:solidFill>
            <a:schemeClr val="tx1"/>
          </a:solidFill>
          <a:latin typeface="+mn-lt"/>
          <a:ea typeface="+mn-ea"/>
          <a:cs typeface="+mn-cs"/>
        </a:defRPr>
      </a:lvl3pPr>
      <a:lvl4pPr marL="1362552" indent="-194650" algn="l" defTabSz="389301" rtl="0" eaLnBrk="1" latinLnBrk="0" hangingPunct="1">
        <a:spcBef>
          <a:spcPct val="20000"/>
        </a:spcBef>
        <a:buFont typeface="Arial"/>
        <a:buChar char="–"/>
        <a:defRPr sz="1700" kern="1200">
          <a:solidFill>
            <a:schemeClr val="tx1"/>
          </a:solidFill>
          <a:latin typeface="+mn-lt"/>
          <a:ea typeface="+mn-ea"/>
          <a:cs typeface="+mn-cs"/>
        </a:defRPr>
      </a:lvl4pPr>
      <a:lvl5pPr marL="1751854" indent="-194650" algn="l" defTabSz="389301" rtl="0" eaLnBrk="1" latinLnBrk="0" hangingPunct="1">
        <a:spcBef>
          <a:spcPct val="20000"/>
        </a:spcBef>
        <a:buFont typeface="Arial"/>
        <a:buChar char="»"/>
        <a:defRPr sz="1700" kern="1200">
          <a:solidFill>
            <a:schemeClr val="tx1"/>
          </a:solidFill>
          <a:latin typeface="+mn-lt"/>
          <a:ea typeface="+mn-ea"/>
          <a:cs typeface="+mn-cs"/>
        </a:defRPr>
      </a:lvl5pPr>
      <a:lvl6pPr marL="2141154" indent="-194650" algn="l" defTabSz="389301" rtl="0" eaLnBrk="1" latinLnBrk="0" hangingPunct="1">
        <a:spcBef>
          <a:spcPct val="20000"/>
        </a:spcBef>
        <a:buFont typeface="Arial"/>
        <a:buChar char="•"/>
        <a:defRPr sz="1700" kern="1200">
          <a:solidFill>
            <a:schemeClr val="tx1"/>
          </a:solidFill>
          <a:latin typeface="+mn-lt"/>
          <a:ea typeface="+mn-ea"/>
          <a:cs typeface="+mn-cs"/>
        </a:defRPr>
      </a:lvl6pPr>
      <a:lvl7pPr marL="2530456" indent="-194650" algn="l" defTabSz="389301" rtl="0" eaLnBrk="1" latinLnBrk="0" hangingPunct="1">
        <a:spcBef>
          <a:spcPct val="20000"/>
        </a:spcBef>
        <a:buFont typeface="Arial"/>
        <a:buChar char="•"/>
        <a:defRPr sz="1700" kern="1200">
          <a:solidFill>
            <a:schemeClr val="tx1"/>
          </a:solidFill>
          <a:latin typeface="+mn-lt"/>
          <a:ea typeface="+mn-ea"/>
          <a:cs typeface="+mn-cs"/>
        </a:defRPr>
      </a:lvl7pPr>
      <a:lvl8pPr marL="2919757" indent="-194650" algn="l" defTabSz="389301" rtl="0" eaLnBrk="1" latinLnBrk="0" hangingPunct="1">
        <a:spcBef>
          <a:spcPct val="20000"/>
        </a:spcBef>
        <a:buFont typeface="Arial"/>
        <a:buChar char="•"/>
        <a:defRPr sz="1700" kern="1200">
          <a:solidFill>
            <a:schemeClr val="tx1"/>
          </a:solidFill>
          <a:latin typeface="+mn-lt"/>
          <a:ea typeface="+mn-ea"/>
          <a:cs typeface="+mn-cs"/>
        </a:defRPr>
      </a:lvl8pPr>
      <a:lvl9pPr marL="3309056" indent="-194650" algn="l" defTabSz="389301"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301" rtl="0" eaLnBrk="1" latinLnBrk="0" hangingPunct="1">
        <a:defRPr sz="1500" kern="1200">
          <a:solidFill>
            <a:schemeClr val="tx1"/>
          </a:solidFill>
          <a:latin typeface="+mn-lt"/>
          <a:ea typeface="+mn-ea"/>
          <a:cs typeface="+mn-cs"/>
        </a:defRPr>
      </a:lvl1pPr>
      <a:lvl2pPr marL="389301" algn="l" defTabSz="389301" rtl="0" eaLnBrk="1" latinLnBrk="0" hangingPunct="1">
        <a:defRPr sz="1500" kern="1200">
          <a:solidFill>
            <a:schemeClr val="tx1"/>
          </a:solidFill>
          <a:latin typeface="+mn-lt"/>
          <a:ea typeface="+mn-ea"/>
          <a:cs typeface="+mn-cs"/>
        </a:defRPr>
      </a:lvl2pPr>
      <a:lvl3pPr marL="778602" algn="l" defTabSz="389301" rtl="0" eaLnBrk="1" latinLnBrk="0" hangingPunct="1">
        <a:defRPr sz="1500" kern="1200">
          <a:solidFill>
            <a:schemeClr val="tx1"/>
          </a:solidFill>
          <a:latin typeface="+mn-lt"/>
          <a:ea typeface="+mn-ea"/>
          <a:cs typeface="+mn-cs"/>
        </a:defRPr>
      </a:lvl3pPr>
      <a:lvl4pPr marL="1167903" algn="l" defTabSz="389301" rtl="0" eaLnBrk="1" latinLnBrk="0" hangingPunct="1">
        <a:defRPr sz="1500" kern="1200">
          <a:solidFill>
            <a:schemeClr val="tx1"/>
          </a:solidFill>
          <a:latin typeface="+mn-lt"/>
          <a:ea typeface="+mn-ea"/>
          <a:cs typeface="+mn-cs"/>
        </a:defRPr>
      </a:lvl4pPr>
      <a:lvl5pPr marL="1557203" algn="l" defTabSz="389301" rtl="0" eaLnBrk="1" latinLnBrk="0" hangingPunct="1">
        <a:defRPr sz="1500" kern="1200">
          <a:solidFill>
            <a:schemeClr val="tx1"/>
          </a:solidFill>
          <a:latin typeface="+mn-lt"/>
          <a:ea typeface="+mn-ea"/>
          <a:cs typeface="+mn-cs"/>
        </a:defRPr>
      </a:lvl5pPr>
      <a:lvl6pPr marL="1946504" algn="l" defTabSz="389301" rtl="0" eaLnBrk="1" latinLnBrk="0" hangingPunct="1">
        <a:defRPr sz="1500" kern="1200">
          <a:solidFill>
            <a:schemeClr val="tx1"/>
          </a:solidFill>
          <a:latin typeface="+mn-lt"/>
          <a:ea typeface="+mn-ea"/>
          <a:cs typeface="+mn-cs"/>
        </a:defRPr>
      </a:lvl6pPr>
      <a:lvl7pPr marL="2335804" algn="l" defTabSz="389301" rtl="0" eaLnBrk="1" latinLnBrk="0" hangingPunct="1">
        <a:defRPr sz="1500" kern="1200">
          <a:solidFill>
            <a:schemeClr val="tx1"/>
          </a:solidFill>
          <a:latin typeface="+mn-lt"/>
          <a:ea typeface="+mn-ea"/>
          <a:cs typeface="+mn-cs"/>
        </a:defRPr>
      </a:lvl7pPr>
      <a:lvl8pPr marL="2725106" algn="l" defTabSz="389301" rtl="0" eaLnBrk="1" latinLnBrk="0" hangingPunct="1">
        <a:defRPr sz="1500" kern="1200">
          <a:solidFill>
            <a:schemeClr val="tx1"/>
          </a:solidFill>
          <a:latin typeface="+mn-lt"/>
          <a:ea typeface="+mn-ea"/>
          <a:cs typeface="+mn-cs"/>
        </a:defRPr>
      </a:lvl8pPr>
      <a:lvl9pPr marL="3114406" algn="l" defTabSz="38930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619DB-835B-890F-7C0B-E62950A852FA}"/>
              </a:ext>
            </a:extLst>
          </p:cNvPr>
          <p:cNvSpPr>
            <a:spLocks noGrp="1"/>
          </p:cNvSpPr>
          <p:nvPr>
            <p:ph type="title"/>
          </p:nvPr>
        </p:nvSpPr>
        <p:spPr/>
        <p:txBody>
          <a:bodyPr/>
          <a:lstStyle/>
          <a:p>
            <a:endParaRPr lang="en-US"/>
          </a:p>
        </p:txBody>
      </p:sp>
      <p:pic>
        <p:nvPicPr>
          <p:cNvPr id="7" name="Picture 6" descr="Graphical user interface, website&#10;&#10;Description automatically generated">
            <a:extLst>
              <a:ext uri="{FF2B5EF4-FFF2-40B4-BE49-F238E27FC236}">
                <a16:creationId xmlns:a16="http://schemas.microsoft.com/office/drawing/2014/main" id="{2FD6D9FD-54AD-4B26-1261-5C469023EF4B}"/>
              </a:ext>
            </a:extLst>
          </p:cNvPr>
          <p:cNvPicPr>
            <a:picLocks noChangeAspect="1"/>
          </p:cNvPicPr>
          <p:nvPr/>
        </p:nvPicPr>
        <p:blipFill>
          <a:blip r:embed="rId3"/>
          <a:stretch>
            <a:fillRect/>
          </a:stretch>
        </p:blipFill>
        <p:spPr>
          <a:xfrm>
            <a:off x="0" y="0"/>
            <a:ext cx="9143999" cy="52050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QAnon Trends, 2021-2022</a:t>
            </a:r>
          </a:p>
        </p:txBody>
      </p:sp>
      <p:graphicFrame>
        <p:nvGraphicFramePr>
          <p:cNvPr id="4" name="Chart 3">
            <a:extLst>
              <a:ext uri="{FF2B5EF4-FFF2-40B4-BE49-F238E27FC236}">
                <a16:creationId xmlns:a16="http://schemas.microsoft.com/office/drawing/2014/main" id="{25868167-9883-2945-8E07-321EEF67C568}"/>
              </a:ext>
            </a:extLst>
          </p:cNvPr>
          <p:cNvGraphicFramePr>
            <a:graphicFrameLocks/>
          </p:cNvGraphicFramePr>
          <p:nvPr>
            <p:extLst>
              <p:ext uri="{D42A27DB-BD31-4B8C-83A1-F6EECF244321}">
                <p14:modId xmlns:p14="http://schemas.microsoft.com/office/powerpoint/2010/main" val="2452663541"/>
              </p:ext>
            </p:extLst>
          </p:nvPr>
        </p:nvGraphicFramePr>
        <p:xfrm>
          <a:off x="304800" y="742951"/>
          <a:ext cx="8610600" cy="3886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20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2000"/>
                                        <p:tgtEl>
                                          <p:spTgt spid="4">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5" dur="2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C565-9169-0947-B878-09EC939F0AB3}"/>
              </a:ext>
            </a:extLst>
          </p:cNvPr>
          <p:cNvSpPr>
            <a:spLocks noGrp="1"/>
          </p:cNvSpPr>
          <p:nvPr>
            <p:ph type="title"/>
          </p:nvPr>
        </p:nvSpPr>
        <p:spPr>
          <a:xfrm>
            <a:off x="457200" y="3105150"/>
            <a:ext cx="8229600" cy="493776"/>
          </a:xfrm>
        </p:spPr>
        <p:txBody>
          <a:bodyPr/>
          <a:lstStyle/>
          <a:p>
            <a:r>
              <a:rPr lang="en-US" sz="2800" cap="small" dirty="0"/>
              <a:t>Critical Issues in the Midterm Elections</a:t>
            </a:r>
          </a:p>
        </p:txBody>
      </p:sp>
    </p:spTree>
    <p:extLst>
      <p:ext uri="{BB962C8B-B14F-4D97-AF65-F5344CB8AC3E}">
        <p14:creationId xmlns:p14="http://schemas.microsoft.com/office/powerpoint/2010/main" val="17055411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Critical Issues for Voting in the Midterm Elections</a:t>
            </a:r>
          </a:p>
        </p:txBody>
      </p:sp>
      <p:graphicFrame>
        <p:nvGraphicFramePr>
          <p:cNvPr id="4" name="Chart 3">
            <a:extLst>
              <a:ext uri="{FF2B5EF4-FFF2-40B4-BE49-F238E27FC236}">
                <a16:creationId xmlns:a16="http://schemas.microsoft.com/office/drawing/2014/main" id="{24629B05-9497-4476-864C-460DAF5290D3}"/>
              </a:ext>
            </a:extLst>
          </p:cNvPr>
          <p:cNvGraphicFramePr>
            <a:graphicFrameLocks/>
          </p:cNvGraphicFramePr>
          <p:nvPr>
            <p:extLst>
              <p:ext uri="{D42A27DB-BD31-4B8C-83A1-F6EECF244321}">
                <p14:modId xmlns:p14="http://schemas.microsoft.com/office/powerpoint/2010/main" val="974637680"/>
              </p:ext>
            </p:extLst>
          </p:nvPr>
        </p:nvGraphicFramePr>
        <p:xfrm>
          <a:off x="304800" y="742950"/>
          <a:ext cx="86106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4492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left)">
                                      <p:cBhvr>
                                        <p:cTn id="7" dur="500"/>
                                        <p:tgtEl>
                                          <p:spTgt spid="4">
                                            <p:graphicEl>
                                              <a:chart seriesIdx="0" categoryIdx="0" bldStep="ptIn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left)">
                                      <p:cBhvr>
                                        <p:cTn id="10" dur="500"/>
                                        <p:tgtEl>
                                          <p:spTgt spid="4">
                                            <p:graphicEl>
                                              <a:chart seriesIdx="0" categoryIdx="1" bldStep="ptIn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15" dur="500"/>
                                        <p:tgtEl>
                                          <p:spTgt spid="4">
                                            <p:graphicEl>
                                              <a:chart seriesIdx="0" categoryIdx="2" bldStep="ptIn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18" dur="500"/>
                                        <p:tgtEl>
                                          <p:spTgt spid="4">
                                            <p:graphicEl>
                                              <a:chart seriesIdx="0" categoryIdx="3" bldStep="ptIn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21" dur="500"/>
                                        <p:tgtEl>
                                          <p:spTgt spid="4">
                                            <p:graphicEl>
                                              <a:chart seriesIdx="0" categoryIdx="4" bldStep="ptIn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left)">
                                      <p:cBhvr>
                                        <p:cTn id="24" dur="500"/>
                                        <p:tgtEl>
                                          <p:spTgt spid="4">
                                            <p:graphicEl>
                                              <a:chart seriesIdx="0" categoryIdx="5" bldStep="ptIn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left)">
                                      <p:cBhvr>
                                        <p:cTn id="27" dur="500"/>
                                        <p:tgtEl>
                                          <p:spTgt spid="4">
                                            <p:graphicEl>
                                              <a:chart seriesIdx="0"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animBg="0"/>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Critical Issues for Voting in the Midterm Elections, by Party Affiliation</a:t>
            </a:r>
          </a:p>
        </p:txBody>
      </p:sp>
      <p:graphicFrame>
        <p:nvGraphicFramePr>
          <p:cNvPr id="3" name="Chart 2">
            <a:extLst>
              <a:ext uri="{FF2B5EF4-FFF2-40B4-BE49-F238E27FC236}">
                <a16:creationId xmlns:a16="http://schemas.microsoft.com/office/drawing/2014/main" id="{902A7C6A-6B25-4A49-92FD-34E223A70257}"/>
              </a:ext>
            </a:extLst>
          </p:cNvPr>
          <p:cNvGraphicFramePr>
            <a:graphicFrameLocks/>
          </p:cNvGraphicFramePr>
          <p:nvPr>
            <p:extLst>
              <p:ext uri="{D42A27DB-BD31-4B8C-83A1-F6EECF244321}">
                <p14:modId xmlns:p14="http://schemas.microsoft.com/office/powerpoint/2010/main" val="37069037"/>
              </p:ext>
            </p:extLst>
          </p:nvPr>
        </p:nvGraphicFramePr>
        <p:xfrm>
          <a:off x="304800" y="74295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62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subTnLst>
                                    <p:set>
                                      <p:cBhvr override="childStyle">
                                        <p:cTn dur="1" fill="hold" display="0" masterRel="nextClick" afterEffect="1"/>
                                        <p:tgtEl>
                                          <p:spTgt spid="3">
                                            <p:graphicEl>
                                              <a:chart seriesIdx="0" categoryIdx="-4" bldStep="series"/>
                                            </p:graphic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Graphic spid="3" grpId="1" uiExpand="1">
        <p:bldSub>
          <a:bldChart bld="series" animBg="0"/>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C075A-38DA-6894-CF38-EEDE0DDEA50F}"/>
              </a:ext>
            </a:extLst>
          </p:cNvPr>
          <p:cNvSpPr>
            <a:spLocks noGrp="1"/>
          </p:cNvSpPr>
          <p:nvPr>
            <p:ph type="body" sz="quarter" idx="18"/>
          </p:nvPr>
        </p:nvSpPr>
        <p:spPr/>
        <p:txBody>
          <a:bodyPr/>
          <a:lstStyle/>
          <a:p>
            <a:r>
              <a:rPr lang="en-US" sz="1800" b="1" dirty="0"/>
              <a:t>Perceptions of Threats to U.S. Elections</a:t>
            </a:r>
          </a:p>
        </p:txBody>
      </p:sp>
      <p:graphicFrame>
        <p:nvGraphicFramePr>
          <p:cNvPr id="4" name="Chart 3">
            <a:extLst>
              <a:ext uri="{FF2B5EF4-FFF2-40B4-BE49-F238E27FC236}">
                <a16:creationId xmlns:a16="http://schemas.microsoft.com/office/drawing/2014/main" id="{9CE80B42-8D2C-E045-A53C-72F98B76881D}"/>
              </a:ext>
            </a:extLst>
          </p:cNvPr>
          <p:cNvGraphicFramePr>
            <a:graphicFrameLocks/>
          </p:cNvGraphicFramePr>
          <p:nvPr>
            <p:extLst>
              <p:ext uri="{D42A27DB-BD31-4B8C-83A1-F6EECF244321}">
                <p14:modId xmlns:p14="http://schemas.microsoft.com/office/powerpoint/2010/main" val="2088699341"/>
              </p:ext>
            </p:extLst>
          </p:nvPr>
        </p:nvGraphicFramePr>
        <p:xfrm>
          <a:off x="304800" y="742950"/>
          <a:ext cx="8610600" cy="382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442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wipe(left)">
                                      <p:cBhvr>
                                        <p:cTn id="7" dur="500"/>
                                        <p:tgtEl>
                                          <p:spTgt spid="4">
                                            <p:graphicEl>
                                              <a:chart seriesIdx="0" categoryIdx="0" bldStep="ptIn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1" categoryIdx="0" bldStep="ptInCategory"/>
                                            </p:graphicEl>
                                          </p:spTgt>
                                        </p:tgtEl>
                                        <p:attrNameLst>
                                          <p:attrName>style.visibility</p:attrName>
                                        </p:attrNameLst>
                                      </p:cBhvr>
                                      <p:to>
                                        <p:strVal val="visible"/>
                                      </p:to>
                                    </p:set>
                                    <p:animEffect transition="in" filter="wipe(left)">
                                      <p:cBhvr>
                                        <p:cTn id="10" dur="500"/>
                                        <p:tgtEl>
                                          <p:spTgt spid="4">
                                            <p:graphicEl>
                                              <a:chart seriesIdx="1" categoryIdx="0" bldStep="ptInCategory"/>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wipe(left)">
                                      <p:cBhvr>
                                        <p:cTn id="15" dur="500"/>
                                        <p:tgtEl>
                                          <p:spTgt spid="4">
                                            <p:graphicEl>
                                              <a:chart seriesIdx="0" categoryIdx="1" bldStep="ptInCategory"/>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chart seriesIdx="1" categoryIdx="1" bldStep="ptInCategory"/>
                                            </p:graphicEl>
                                          </p:spTgt>
                                        </p:tgtEl>
                                        <p:attrNameLst>
                                          <p:attrName>style.visibility</p:attrName>
                                        </p:attrNameLst>
                                      </p:cBhvr>
                                      <p:to>
                                        <p:strVal val="visible"/>
                                      </p:to>
                                    </p:set>
                                    <p:animEffect transition="in" filter="wipe(left)">
                                      <p:cBhvr>
                                        <p:cTn id="18" dur="500"/>
                                        <p:tgtEl>
                                          <p:spTgt spid="4">
                                            <p:graphicEl>
                                              <a:chart seriesIdx="1" categoryIdx="1" bldStep="ptInCategory"/>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wipe(left)">
                                      <p:cBhvr>
                                        <p:cTn id="23" dur="500"/>
                                        <p:tgtEl>
                                          <p:spTgt spid="4">
                                            <p:graphicEl>
                                              <a:chart seriesIdx="0" categoryIdx="2" bldStep="ptInCategory"/>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chart seriesIdx="1" categoryIdx="2" bldStep="ptInCategory"/>
                                            </p:graphicEl>
                                          </p:spTgt>
                                        </p:tgtEl>
                                        <p:attrNameLst>
                                          <p:attrName>style.visibility</p:attrName>
                                        </p:attrNameLst>
                                      </p:cBhvr>
                                      <p:to>
                                        <p:strVal val="visible"/>
                                      </p:to>
                                    </p:set>
                                    <p:animEffect transition="in" filter="wipe(left)">
                                      <p:cBhvr>
                                        <p:cTn id="26" dur="500"/>
                                        <p:tgtEl>
                                          <p:spTgt spid="4">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animBg="0"/>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Motivations to Vote, by Party Affiliation</a:t>
            </a:r>
          </a:p>
        </p:txBody>
      </p:sp>
      <p:graphicFrame>
        <p:nvGraphicFramePr>
          <p:cNvPr id="3" name="Chart 2">
            <a:extLst>
              <a:ext uri="{FF2B5EF4-FFF2-40B4-BE49-F238E27FC236}">
                <a16:creationId xmlns:a16="http://schemas.microsoft.com/office/drawing/2014/main" id="{FF757EDA-EABF-4460-AE37-DD53FEC9C9C9}"/>
              </a:ext>
            </a:extLst>
          </p:cNvPr>
          <p:cNvGraphicFramePr>
            <a:graphicFrameLocks/>
          </p:cNvGraphicFramePr>
          <p:nvPr>
            <p:extLst>
              <p:ext uri="{D42A27DB-BD31-4B8C-83A1-F6EECF244321}">
                <p14:modId xmlns:p14="http://schemas.microsoft.com/office/powerpoint/2010/main" val="4278011499"/>
              </p:ext>
            </p:extLst>
          </p:nvPr>
        </p:nvGraphicFramePr>
        <p:xfrm>
          <a:off x="304800" y="742950"/>
          <a:ext cx="8610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28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right)">
                                      <p:cBhvr>
                                        <p:cTn id="7" dur="500"/>
                                        <p:tgtEl>
                                          <p:spTgt spid="3">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2"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Desire for a Third Party, by Party Affiliation</a:t>
            </a:r>
          </a:p>
        </p:txBody>
      </p:sp>
      <p:graphicFrame>
        <p:nvGraphicFramePr>
          <p:cNvPr id="4" name="Chart 3">
            <a:extLst>
              <a:ext uri="{FF2B5EF4-FFF2-40B4-BE49-F238E27FC236}">
                <a16:creationId xmlns:a16="http://schemas.microsoft.com/office/drawing/2014/main" id="{41B20874-4B3A-6B40-A545-5EBDD9BD4CE6}"/>
              </a:ext>
            </a:extLst>
          </p:cNvPr>
          <p:cNvGraphicFramePr>
            <a:graphicFrameLocks/>
          </p:cNvGraphicFramePr>
          <p:nvPr>
            <p:extLst>
              <p:ext uri="{D42A27DB-BD31-4B8C-83A1-F6EECF244321}">
                <p14:modId xmlns:p14="http://schemas.microsoft.com/office/powerpoint/2010/main" val="943910682"/>
              </p:ext>
            </p:extLst>
          </p:nvPr>
        </p:nvGraphicFramePr>
        <p:xfrm>
          <a:off x="304800" y="74295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7" dur="500"/>
                                        <p:tgtEl>
                                          <p:spTgt spid="4">
                                            <p:graphicEl>
                                              <a:chart seriesIdx="-4" categoryIdx="1" bldStep="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10" dur="500"/>
                                        <p:tgtEl>
                                          <p:spTgt spid="4">
                                            <p:graphicEl>
                                              <a:chart seriesIdx="-4" categoryIdx="2" bldStep="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13" dur="500"/>
                                        <p:tgtEl>
                                          <p:spTgt spid="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animBg="0"/>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C565-9169-0947-B878-09EC939F0AB3}"/>
              </a:ext>
            </a:extLst>
          </p:cNvPr>
          <p:cNvSpPr>
            <a:spLocks noGrp="1"/>
          </p:cNvSpPr>
          <p:nvPr>
            <p:ph type="title"/>
          </p:nvPr>
        </p:nvSpPr>
        <p:spPr>
          <a:xfrm>
            <a:off x="457200" y="3105150"/>
            <a:ext cx="8229600" cy="493776"/>
          </a:xfrm>
        </p:spPr>
        <p:txBody>
          <a:bodyPr/>
          <a:lstStyle/>
          <a:p>
            <a:r>
              <a:rPr lang="en-US" sz="2800" cap="small" dirty="0"/>
              <a:t>Abortion Attitudes, Post-Dobbs Decision</a:t>
            </a:r>
          </a:p>
        </p:txBody>
      </p:sp>
    </p:spTree>
    <p:extLst>
      <p:ext uri="{BB962C8B-B14F-4D97-AF65-F5344CB8AC3E}">
        <p14:creationId xmlns:p14="http://schemas.microsoft.com/office/powerpoint/2010/main" val="38635261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Opposition to Overturning Roe v. Wade</a:t>
            </a:r>
          </a:p>
        </p:txBody>
      </p:sp>
      <p:graphicFrame>
        <p:nvGraphicFramePr>
          <p:cNvPr id="4" name="Chart 3">
            <a:extLst>
              <a:ext uri="{FF2B5EF4-FFF2-40B4-BE49-F238E27FC236}">
                <a16:creationId xmlns:a16="http://schemas.microsoft.com/office/drawing/2014/main" id="{96162A2D-E74A-48EE-B04B-3667CD57B3B8}"/>
              </a:ext>
            </a:extLst>
          </p:cNvPr>
          <p:cNvGraphicFramePr>
            <a:graphicFrameLocks/>
          </p:cNvGraphicFramePr>
          <p:nvPr>
            <p:extLst>
              <p:ext uri="{D42A27DB-BD31-4B8C-83A1-F6EECF244321}">
                <p14:modId xmlns:p14="http://schemas.microsoft.com/office/powerpoint/2010/main" val="2079238542"/>
              </p:ext>
            </p:extLst>
          </p:nvPr>
        </p:nvGraphicFramePr>
        <p:xfrm>
          <a:off x="304800" y="742950"/>
          <a:ext cx="8610600" cy="4154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0101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7" dur="500"/>
                                        <p:tgtEl>
                                          <p:spTgt spid="4">
                                            <p:graphicEl>
                                              <a:chart seriesIdx="0" categoryIdx="2" bldStep="ptIn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10" dur="500"/>
                                        <p:tgtEl>
                                          <p:spTgt spid="4">
                                            <p:graphicEl>
                                              <a:chart seriesIdx="0" categoryIdx="3" bldStep="ptIn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13" dur="500"/>
                                        <p:tgtEl>
                                          <p:spTgt spid="4">
                                            <p:graphicEl>
                                              <a:chart seriesIdx="0" categoryIdx="4" bldStep="ptIn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left)">
                                      <p:cBhvr>
                                        <p:cTn id="18" dur="500"/>
                                        <p:tgtEl>
                                          <p:spTgt spid="4">
                                            <p:graphicEl>
                                              <a:chart seriesIdx="0" categoryIdx="6" bldStep="ptIn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left)">
                                      <p:cBhvr>
                                        <p:cTn id="21" dur="500"/>
                                        <p:tgtEl>
                                          <p:spTgt spid="4">
                                            <p:graphicEl>
                                              <a:chart seriesIdx="0" categoryIdx="7" bldStep="ptIn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left)">
                                      <p:cBhvr>
                                        <p:cTn id="24" dur="500"/>
                                        <p:tgtEl>
                                          <p:spTgt spid="4">
                                            <p:graphicEl>
                                              <a:chart seriesIdx="0" categoryIdx="8" bldStep="ptIn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wipe(left)">
                                      <p:cBhvr>
                                        <p:cTn id="27" dur="500"/>
                                        <p:tgtEl>
                                          <p:spTgt spid="4">
                                            <p:graphicEl>
                                              <a:chart seriesIdx="0" categoryIdx="9" bldStep="ptInSeries"/>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wipe(left)">
                                      <p:cBhvr>
                                        <p:cTn id="30" dur="500"/>
                                        <p:tgtEl>
                                          <p:spTgt spid="4">
                                            <p:graphicEl>
                                              <a:chart seriesIdx="0" categoryIdx="10" bldStep="ptInSeries"/>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wipe(left)">
                                      <p:cBhvr>
                                        <p:cTn id="33" dur="500"/>
                                        <p:tgtEl>
                                          <p:spTgt spid="4">
                                            <p:graphicEl>
                                              <a:chart seriesIdx="0" categoryIdx="11" bldStep="ptInSeries"/>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wipe(left)">
                                      <p:cBhvr>
                                        <p:cTn id="36" dur="500"/>
                                        <p:tgtEl>
                                          <p:spTgt spid="4">
                                            <p:graphicEl>
                                              <a:chart seriesIdx="0" categoryIdx="12" bldStep="ptInSeries"/>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wipe(left)">
                                      <p:cBhvr>
                                        <p:cTn id="39" dur="500"/>
                                        <p:tgtEl>
                                          <p:spTgt spid="4">
                                            <p:graphicEl>
                                              <a:chart seriesIdx="0" categoryIdx="13"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wipe(left)">
                                      <p:cBhvr>
                                        <p:cTn id="44" dur="500"/>
                                        <p:tgtEl>
                                          <p:spTgt spid="4">
                                            <p:graphicEl>
                                              <a:chart seriesIdx="0" categoryIdx="15" bldStep="ptInSeries"/>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chart seriesIdx="0" categoryIdx="16" bldStep="ptInSeries"/>
                                            </p:graphicEl>
                                          </p:spTgt>
                                        </p:tgtEl>
                                        <p:attrNameLst>
                                          <p:attrName>style.visibility</p:attrName>
                                        </p:attrNameLst>
                                      </p:cBhvr>
                                      <p:to>
                                        <p:strVal val="visible"/>
                                      </p:to>
                                    </p:set>
                                    <p:animEffect transition="in" filter="wipe(left)">
                                      <p:cBhvr>
                                        <p:cTn id="47" dur="500"/>
                                        <p:tgtEl>
                                          <p:spTgt spid="4">
                                            <p:graphicEl>
                                              <a:chart seriesIdx="0" categoryIdx="16" bldStep="ptInSeries"/>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chart seriesIdx="0" categoryIdx="17" bldStep="ptInSeries"/>
                                            </p:graphicEl>
                                          </p:spTgt>
                                        </p:tgtEl>
                                        <p:attrNameLst>
                                          <p:attrName>style.visibility</p:attrName>
                                        </p:attrNameLst>
                                      </p:cBhvr>
                                      <p:to>
                                        <p:strVal val="visible"/>
                                      </p:to>
                                    </p:set>
                                    <p:animEffect transition="in" filter="wipe(left)">
                                      <p:cBhvr>
                                        <p:cTn id="50" dur="500"/>
                                        <p:tgtEl>
                                          <p:spTgt spid="4">
                                            <p:graphicEl>
                                              <a:chart seriesIdx="0" categoryIdx="17" bldStep="ptInSeries"/>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chart seriesIdx="0" categoryIdx="18" bldStep="ptInSeries"/>
                                            </p:graphicEl>
                                          </p:spTgt>
                                        </p:tgtEl>
                                        <p:attrNameLst>
                                          <p:attrName>style.visibility</p:attrName>
                                        </p:attrNameLst>
                                      </p:cBhvr>
                                      <p:to>
                                        <p:strVal val="visible"/>
                                      </p:to>
                                    </p:set>
                                    <p:animEffect transition="in" filter="wipe(left)">
                                      <p:cBhvr>
                                        <p:cTn id="53" dur="500"/>
                                        <p:tgtEl>
                                          <p:spTgt spid="4">
                                            <p:graphicEl>
                                              <a:chart seriesIdx="0" categoryIdx="18" bldStep="ptInSeries"/>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chart seriesIdx="0" categoryIdx="20" bldStep="ptInSeries"/>
                                            </p:graphicEl>
                                          </p:spTgt>
                                        </p:tgtEl>
                                        <p:attrNameLst>
                                          <p:attrName>style.visibility</p:attrName>
                                        </p:attrNameLst>
                                      </p:cBhvr>
                                      <p:to>
                                        <p:strVal val="visible"/>
                                      </p:to>
                                    </p:set>
                                    <p:animEffect transition="in" filter="wipe(left)">
                                      <p:cBhvr>
                                        <p:cTn id="58" dur="500"/>
                                        <p:tgtEl>
                                          <p:spTgt spid="4">
                                            <p:graphicEl>
                                              <a:chart seriesIdx="0" categoryIdx="20" bldStep="ptInSeries"/>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
                                            <p:graphicEl>
                                              <a:chart seriesIdx="0" categoryIdx="21" bldStep="ptInSeries"/>
                                            </p:graphicEl>
                                          </p:spTgt>
                                        </p:tgtEl>
                                        <p:attrNameLst>
                                          <p:attrName>style.visibility</p:attrName>
                                        </p:attrNameLst>
                                      </p:cBhvr>
                                      <p:to>
                                        <p:strVal val="visible"/>
                                      </p:to>
                                    </p:set>
                                    <p:animEffect transition="in" filter="wipe(left)">
                                      <p:cBhvr>
                                        <p:cTn id="61" dur="500"/>
                                        <p:tgtEl>
                                          <p:spTgt spid="4">
                                            <p:graphicEl>
                                              <a:chart seriesIdx="0" categoryIdx="2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133351"/>
            <a:ext cx="8839200" cy="436818"/>
          </a:xfrm>
        </p:spPr>
        <p:txBody>
          <a:bodyPr/>
          <a:lstStyle/>
          <a:p>
            <a:r>
              <a:rPr lang="en-US" sz="1800" b="1" dirty="0"/>
              <a:t>Support for Legality of Abortion, 2010-2022</a:t>
            </a:r>
          </a:p>
          <a:p>
            <a:r>
              <a:rPr lang="en-US" sz="1800" b="1" dirty="0"/>
              <a:t>By Party Affiliation</a:t>
            </a:r>
          </a:p>
        </p:txBody>
      </p:sp>
      <p:graphicFrame>
        <p:nvGraphicFramePr>
          <p:cNvPr id="3" name="Chart 2">
            <a:extLst>
              <a:ext uri="{FF2B5EF4-FFF2-40B4-BE49-F238E27FC236}">
                <a16:creationId xmlns:a16="http://schemas.microsoft.com/office/drawing/2014/main" id="{751A35F6-8FA6-A541-BB9D-8B605C4FB7D2}"/>
              </a:ext>
            </a:extLst>
          </p:cNvPr>
          <p:cNvGraphicFramePr>
            <a:graphicFrameLocks/>
          </p:cNvGraphicFramePr>
          <p:nvPr>
            <p:extLst>
              <p:ext uri="{D42A27DB-BD31-4B8C-83A1-F6EECF244321}">
                <p14:modId xmlns:p14="http://schemas.microsoft.com/office/powerpoint/2010/main" val="2248121288"/>
              </p:ext>
            </p:extLst>
          </p:nvPr>
        </p:nvGraphicFramePr>
        <p:xfrm>
          <a:off x="228600" y="742951"/>
          <a:ext cx="8686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9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2000"/>
                                        <p:tgtEl>
                                          <p:spTgt spid="3">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0" dur="2000"/>
                                        <p:tgtEl>
                                          <p:spTgt spid="3">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3" dur="20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338570-1722-C247-94C1-CDE128558B1B}"/>
              </a:ext>
            </a:extLst>
          </p:cNvPr>
          <p:cNvSpPr>
            <a:spLocks noGrp="1"/>
          </p:cNvSpPr>
          <p:nvPr>
            <p:ph type="body" sz="quarter" idx="16"/>
          </p:nvPr>
        </p:nvSpPr>
        <p:spPr>
          <a:xfrm>
            <a:off x="574266" y="753230"/>
            <a:ext cx="8016621" cy="3952120"/>
          </a:xfrm>
        </p:spPr>
        <p:txBody>
          <a:bodyPr/>
          <a:lstStyle/>
          <a:p>
            <a:pPr marL="171450" indent="-1714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Conducted September 1-11, 2022, with responses from a representative sample of 2,523 adults (age 18 and up) living in all 50 states in the United States, who are part of Ipsos’s Knowledge Panel.</a:t>
            </a:r>
          </a:p>
          <a:p>
            <a:pPr marL="171450" indent="-1714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Designed in partnership with the Brookings Institution.</a:t>
            </a:r>
          </a:p>
          <a:p>
            <a:pPr marL="171450" indent="-1714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The survey was made possible by the Carnegie Corporation of New York, with PRRI receiving additional support from the Ford Foundation, The Wilbur and Hilda Glenn Family Foundation, Stand Together Trust, and the Unitarian Universalist Veatch Program at Shelter Rock. </a:t>
            </a:r>
          </a:p>
        </p:txBody>
      </p:sp>
      <p:sp>
        <p:nvSpPr>
          <p:cNvPr id="3" name="Text Placeholder 2">
            <a:extLst>
              <a:ext uri="{FF2B5EF4-FFF2-40B4-BE49-F238E27FC236}">
                <a16:creationId xmlns:a16="http://schemas.microsoft.com/office/drawing/2014/main" id="{DA8A87B5-410F-194E-8B2D-E1472B5C70E4}"/>
              </a:ext>
            </a:extLst>
          </p:cNvPr>
          <p:cNvSpPr>
            <a:spLocks noGrp="1"/>
          </p:cNvSpPr>
          <p:nvPr>
            <p:ph type="body" sz="quarter" idx="18"/>
          </p:nvPr>
        </p:nvSpPr>
        <p:spPr/>
        <p:txBody>
          <a:bodyPr/>
          <a:lstStyle/>
          <a:p>
            <a:r>
              <a:rPr lang="en-US" sz="1800" b="1" dirty="0"/>
              <a:t>Survey Methodology</a:t>
            </a:r>
          </a:p>
        </p:txBody>
      </p:sp>
    </p:spTree>
    <p:extLst>
      <p:ext uri="{BB962C8B-B14F-4D97-AF65-F5344CB8AC3E}">
        <p14:creationId xmlns:p14="http://schemas.microsoft.com/office/powerpoint/2010/main" val="36759852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133350"/>
            <a:ext cx="8839200" cy="436819"/>
          </a:xfrm>
        </p:spPr>
        <p:txBody>
          <a:bodyPr/>
          <a:lstStyle/>
          <a:p>
            <a:r>
              <a:rPr lang="en-US" sz="1800" b="1" dirty="0"/>
              <a:t>Support for Total Abortion Ban, 2010-2022 </a:t>
            </a:r>
          </a:p>
          <a:p>
            <a:r>
              <a:rPr lang="en-US" sz="1800" b="1" dirty="0"/>
              <a:t>By Party Affiliation</a:t>
            </a:r>
          </a:p>
        </p:txBody>
      </p:sp>
      <p:graphicFrame>
        <p:nvGraphicFramePr>
          <p:cNvPr id="4" name="Chart 3">
            <a:extLst>
              <a:ext uri="{FF2B5EF4-FFF2-40B4-BE49-F238E27FC236}">
                <a16:creationId xmlns:a16="http://schemas.microsoft.com/office/drawing/2014/main" id="{E223C935-CB5F-A643-B4CF-5DCB2725F2F6}"/>
              </a:ext>
            </a:extLst>
          </p:cNvPr>
          <p:cNvGraphicFramePr>
            <a:graphicFrameLocks/>
          </p:cNvGraphicFramePr>
          <p:nvPr>
            <p:extLst>
              <p:ext uri="{D42A27DB-BD31-4B8C-83A1-F6EECF244321}">
                <p14:modId xmlns:p14="http://schemas.microsoft.com/office/powerpoint/2010/main" val="2699679418"/>
              </p:ext>
            </p:extLst>
          </p:nvPr>
        </p:nvGraphicFramePr>
        <p:xfrm>
          <a:off x="342900" y="742949"/>
          <a:ext cx="85725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56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7" dur="3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C565-9169-0947-B878-09EC939F0AB3}"/>
              </a:ext>
            </a:extLst>
          </p:cNvPr>
          <p:cNvSpPr>
            <a:spLocks noGrp="1"/>
          </p:cNvSpPr>
          <p:nvPr>
            <p:ph type="title"/>
          </p:nvPr>
        </p:nvSpPr>
        <p:spPr>
          <a:xfrm>
            <a:off x="457200" y="3105150"/>
            <a:ext cx="8229600" cy="493776"/>
          </a:xfrm>
        </p:spPr>
        <p:txBody>
          <a:bodyPr/>
          <a:lstStyle/>
          <a:p>
            <a:r>
              <a:rPr lang="en-US" sz="2800" cap="small" dirty="0"/>
              <a:t>Dissatisfaction with Biden and Trump</a:t>
            </a:r>
          </a:p>
        </p:txBody>
      </p:sp>
    </p:spTree>
    <p:extLst>
      <p:ext uri="{BB962C8B-B14F-4D97-AF65-F5344CB8AC3E}">
        <p14:creationId xmlns:p14="http://schemas.microsoft.com/office/powerpoint/2010/main" val="29790631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Biden Job Approval, by Party Affiliation</a:t>
            </a:r>
          </a:p>
        </p:txBody>
      </p:sp>
      <p:graphicFrame>
        <p:nvGraphicFramePr>
          <p:cNvPr id="4" name="Chart 3">
            <a:extLst>
              <a:ext uri="{FF2B5EF4-FFF2-40B4-BE49-F238E27FC236}">
                <a16:creationId xmlns:a16="http://schemas.microsoft.com/office/drawing/2014/main" id="{B88482FC-064B-5C40-A097-83CF8988C2E9}"/>
              </a:ext>
            </a:extLst>
          </p:cNvPr>
          <p:cNvGraphicFramePr>
            <a:graphicFrameLocks/>
          </p:cNvGraphicFramePr>
          <p:nvPr>
            <p:extLst>
              <p:ext uri="{D42A27DB-BD31-4B8C-83A1-F6EECF244321}">
                <p14:modId xmlns:p14="http://schemas.microsoft.com/office/powerpoint/2010/main" val="2299356014"/>
              </p:ext>
            </p:extLst>
          </p:nvPr>
        </p:nvGraphicFramePr>
        <p:xfrm>
          <a:off x="304800" y="742950"/>
          <a:ext cx="8610600" cy="4154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3521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7" dur="500"/>
                                        <p:tgtEl>
                                          <p:spTgt spid="4">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Impact of January 6</a:t>
            </a:r>
            <a:r>
              <a:rPr lang="en-US" sz="1800" b="1" baseline="30000" dirty="0"/>
              <a:t>th</a:t>
            </a:r>
            <a:r>
              <a:rPr lang="en-US" sz="1800" b="1" dirty="0"/>
              <a:t> Hearings, by Party and Religious Affiliation</a:t>
            </a:r>
          </a:p>
        </p:txBody>
      </p:sp>
      <p:graphicFrame>
        <p:nvGraphicFramePr>
          <p:cNvPr id="4" name="Chart 3">
            <a:extLst>
              <a:ext uri="{FF2B5EF4-FFF2-40B4-BE49-F238E27FC236}">
                <a16:creationId xmlns:a16="http://schemas.microsoft.com/office/drawing/2014/main" id="{3B88D902-F5FA-5F4D-8623-E41DC87632DB}"/>
              </a:ext>
            </a:extLst>
          </p:cNvPr>
          <p:cNvGraphicFramePr>
            <a:graphicFrameLocks/>
          </p:cNvGraphicFramePr>
          <p:nvPr>
            <p:extLst>
              <p:ext uri="{D42A27DB-BD31-4B8C-83A1-F6EECF244321}">
                <p14:modId xmlns:p14="http://schemas.microsoft.com/office/powerpoint/2010/main" val="1893387077"/>
              </p:ext>
            </p:extLst>
          </p:nvPr>
        </p:nvGraphicFramePr>
        <p:xfrm>
          <a:off x="304800" y="742949"/>
          <a:ext cx="8610600" cy="41542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9406CD63-A0E3-7D4B-80E6-FB0200616EFD}"/>
              </a:ext>
            </a:extLst>
          </p:cNvPr>
          <p:cNvSpPr txBox="1"/>
          <p:nvPr/>
        </p:nvSpPr>
        <p:spPr>
          <a:xfrm>
            <a:off x="3162300" y="4776901"/>
            <a:ext cx="2819400" cy="268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Arial" panose="020B0604020202020204" pitchFamily="34" charset="0"/>
                <a:cs typeface="Arial" panose="020B0604020202020204" pitchFamily="34" charset="0"/>
              </a:rPr>
              <a:t>Sources: PRRI Surveys, 2021-2022.</a:t>
            </a:r>
          </a:p>
        </p:txBody>
      </p:sp>
    </p:spTree>
    <p:extLst>
      <p:ext uri="{BB962C8B-B14F-4D97-AF65-F5344CB8AC3E}">
        <p14:creationId xmlns:p14="http://schemas.microsoft.com/office/powerpoint/2010/main" val="13420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7" dur="500"/>
                                        <p:tgtEl>
                                          <p:spTgt spid="4">
                                            <p:graphicEl>
                                              <a:chart seriesIdx="-4" categoryIdx="2" bldStep="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10" dur="500"/>
                                        <p:tgtEl>
                                          <p:spTgt spid="4">
                                            <p:graphicEl>
                                              <a:chart seriesIdx="-4" categoryIdx="3" bldStep="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13" dur="500"/>
                                        <p:tgtEl>
                                          <p:spTgt spid="4">
                                            <p:graphicEl>
                                              <a:chart seriesIdx="-4" categoryIdx="4"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left)">
                                      <p:cBhvr>
                                        <p:cTn id="18" dur="500"/>
                                        <p:tgtEl>
                                          <p:spTgt spid="4">
                                            <p:graphicEl>
                                              <a:chart seriesIdx="-4" categoryIdx="6" bldStep="category"/>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left)">
                                      <p:cBhvr>
                                        <p:cTn id="21" dur="500"/>
                                        <p:tgtEl>
                                          <p:spTgt spid="4">
                                            <p:graphicEl>
                                              <a:chart seriesIdx="-4" categoryIdx="7" bldStep="category"/>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left)">
                                      <p:cBhvr>
                                        <p:cTn id="24" dur="500"/>
                                        <p:tgtEl>
                                          <p:spTgt spid="4">
                                            <p:graphicEl>
                                              <a:chart seriesIdx="-4" categoryIdx="8" bldStep="category"/>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left)">
                                      <p:cBhvr>
                                        <p:cTn id="27" dur="500"/>
                                        <p:tgtEl>
                                          <p:spTgt spid="4">
                                            <p:graphicEl>
                                              <a:chart seriesIdx="-4" categoryIdx="9" bldStep="category"/>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wipe(left)">
                                      <p:cBhvr>
                                        <p:cTn id="30" dur="500"/>
                                        <p:tgtEl>
                                          <p:spTgt spid="4">
                                            <p:graphicEl>
                                              <a:chart seriesIdx="-4" categoryIdx="10" bldStep="category"/>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wipe(left)">
                                      <p:cBhvr>
                                        <p:cTn id="33" dur="500"/>
                                        <p:tgtEl>
                                          <p:spTgt spid="4">
                                            <p:graphicEl>
                                              <a:chart seriesIdx="-4" categoryIdx="11" bldStep="category"/>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wipe(left)">
                                      <p:cBhvr>
                                        <p:cTn id="36" dur="500"/>
                                        <p:tgtEl>
                                          <p:spTgt spid="4">
                                            <p:graphicEl>
                                              <a:chart seriesIdx="-4" categoryIdx="12" bldStep="category"/>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wipe(left)">
                                      <p:cBhvr>
                                        <p:cTn id="39" dur="500"/>
                                        <p:tgtEl>
                                          <p:spTgt spid="4">
                                            <p:graphicEl>
                                              <a:chart seriesIdx="-4" categoryIdx="1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Biden and Trump as 2024 Nominees, by Party Affiliation</a:t>
            </a:r>
          </a:p>
        </p:txBody>
      </p:sp>
      <p:sp>
        <p:nvSpPr>
          <p:cNvPr id="3" name="TextBox 2">
            <a:extLst>
              <a:ext uri="{FF2B5EF4-FFF2-40B4-BE49-F238E27FC236}">
                <a16:creationId xmlns:a16="http://schemas.microsoft.com/office/drawing/2014/main" id="{52965EE4-8F80-ED4C-B20A-8C639AC0CCAE}"/>
              </a:ext>
            </a:extLst>
          </p:cNvPr>
          <p:cNvSpPr txBox="1"/>
          <p:nvPr/>
        </p:nvSpPr>
        <p:spPr>
          <a:xfrm>
            <a:off x="1866900" y="645682"/>
            <a:ext cx="5410200"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Percent who say the 2024 presidential nominee should be:</a:t>
            </a:r>
          </a:p>
        </p:txBody>
      </p:sp>
      <p:sp>
        <p:nvSpPr>
          <p:cNvPr id="8" name="TextBox 7">
            <a:extLst>
              <a:ext uri="{FF2B5EF4-FFF2-40B4-BE49-F238E27FC236}">
                <a16:creationId xmlns:a16="http://schemas.microsoft.com/office/drawing/2014/main" id="{F8F7CC91-03DE-874B-9DB5-D95F667D65EE}"/>
              </a:ext>
            </a:extLst>
          </p:cNvPr>
          <p:cNvSpPr txBox="1"/>
          <p:nvPr/>
        </p:nvSpPr>
        <p:spPr>
          <a:xfrm>
            <a:off x="3048000" y="4665877"/>
            <a:ext cx="304800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Source: PRRI 2022 American Values Survey.</a:t>
            </a:r>
          </a:p>
        </p:txBody>
      </p:sp>
      <p:graphicFrame>
        <p:nvGraphicFramePr>
          <p:cNvPr id="4" name="Chart 3">
            <a:extLst>
              <a:ext uri="{FF2B5EF4-FFF2-40B4-BE49-F238E27FC236}">
                <a16:creationId xmlns:a16="http://schemas.microsoft.com/office/drawing/2014/main" id="{0267D83F-A814-4449-8C60-67114E661870}"/>
              </a:ext>
            </a:extLst>
          </p:cNvPr>
          <p:cNvGraphicFramePr>
            <a:graphicFrameLocks/>
          </p:cNvGraphicFramePr>
          <p:nvPr>
            <p:extLst>
              <p:ext uri="{D42A27DB-BD31-4B8C-83A1-F6EECF244321}">
                <p14:modId xmlns:p14="http://schemas.microsoft.com/office/powerpoint/2010/main" val="2489115222"/>
              </p:ext>
            </p:extLst>
          </p:nvPr>
        </p:nvGraphicFramePr>
        <p:xfrm>
          <a:off x="-76200" y="855989"/>
          <a:ext cx="48006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3B514C7-633F-2740-8D90-BB346B0FF7A0}"/>
              </a:ext>
            </a:extLst>
          </p:cNvPr>
          <p:cNvGraphicFramePr>
            <a:graphicFrameLocks/>
          </p:cNvGraphicFramePr>
          <p:nvPr>
            <p:extLst>
              <p:ext uri="{D42A27DB-BD31-4B8C-83A1-F6EECF244321}">
                <p14:modId xmlns:p14="http://schemas.microsoft.com/office/powerpoint/2010/main" val="1379186282"/>
              </p:ext>
            </p:extLst>
          </p:nvPr>
        </p:nvGraphicFramePr>
        <p:xfrm>
          <a:off x="4572000" y="855989"/>
          <a:ext cx="48006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98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7" dur="500"/>
                                        <p:tgtEl>
                                          <p:spTgt spid="4">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2" dur="500"/>
                                        <p:tgtEl>
                                          <p:spTgt spid="4">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7" dur="500"/>
                                        <p:tgtEl>
                                          <p:spTgt spid="5">
                                            <p:graphicEl>
                                              <a:chart seriesIdx="-4" categoryIdx="0"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22" dur="500"/>
                                        <p:tgtEl>
                                          <p:spTgt spid="5">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Graphic spid="5" grpId="0">
        <p:bldSub>
          <a:bldChart bld="category" animBg="0"/>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C565-9169-0947-B878-09EC939F0AB3}"/>
              </a:ext>
            </a:extLst>
          </p:cNvPr>
          <p:cNvSpPr>
            <a:spLocks noGrp="1"/>
          </p:cNvSpPr>
          <p:nvPr>
            <p:ph type="title"/>
          </p:nvPr>
        </p:nvSpPr>
        <p:spPr>
          <a:xfrm>
            <a:off x="457200" y="3105150"/>
            <a:ext cx="8229600" cy="493776"/>
          </a:xfrm>
        </p:spPr>
        <p:txBody>
          <a:bodyPr/>
          <a:lstStyle/>
          <a:p>
            <a:r>
              <a:rPr lang="en-US" sz="2800" cap="small" dirty="0"/>
              <a:t>Other Key Issues</a:t>
            </a:r>
          </a:p>
        </p:txBody>
      </p:sp>
    </p:spTree>
    <p:extLst>
      <p:ext uri="{BB962C8B-B14F-4D97-AF65-F5344CB8AC3E}">
        <p14:creationId xmlns:p14="http://schemas.microsoft.com/office/powerpoint/2010/main" val="40269497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Support for a Pathway to Citizenship for Dreamers, by Party Affiliation</a:t>
            </a:r>
          </a:p>
        </p:txBody>
      </p:sp>
      <p:graphicFrame>
        <p:nvGraphicFramePr>
          <p:cNvPr id="5" name="Chart 4">
            <a:extLst>
              <a:ext uri="{FF2B5EF4-FFF2-40B4-BE49-F238E27FC236}">
                <a16:creationId xmlns:a16="http://schemas.microsoft.com/office/drawing/2014/main" id="{F7EE9B1B-15B2-5F49-B930-F296738D525D}"/>
              </a:ext>
            </a:extLst>
          </p:cNvPr>
          <p:cNvGraphicFramePr>
            <a:graphicFrameLocks/>
          </p:cNvGraphicFramePr>
          <p:nvPr>
            <p:extLst>
              <p:ext uri="{D42A27DB-BD31-4B8C-83A1-F6EECF244321}">
                <p14:modId xmlns:p14="http://schemas.microsoft.com/office/powerpoint/2010/main" val="3580219110"/>
              </p:ext>
            </p:extLst>
          </p:nvPr>
        </p:nvGraphicFramePr>
        <p:xfrm>
          <a:off x="304800" y="742950"/>
          <a:ext cx="8534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5622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left)">
                                      <p:cBhvr>
                                        <p:cTn id="7" dur="500"/>
                                        <p:tgtEl>
                                          <p:spTgt spid="5">
                                            <p:graphicEl>
                                              <a:chart seriesIdx="2" categoryIdx="0" bldStep="ptIn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left)">
                                      <p:cBhvr>
                                        <p:cTn id="10" dur="500"/>
                                        <p:tgtEl>
                                          <p:spTgt spid="5">
                                            <p:graphicEl>
                                              <a:chart seriesIdx="2" categoryIdx="1" bldStep="ptIn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left)">
                                      <p:cBhvr>
                                        <p:cTn id="13" dur="500"/>
                                        <p:tgtEl>
                                          <p:spTgt spid="5">
                                            <p:graphicEl>
                                              <a:chart seriesIdx="2" categoryIdx="2" bldStep="ptInCategory"/>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graphicEl>
                                              <a:chart seriesIdx="2" categoryIdx="3" bldStep="ptInCategory"/>
                                            </p:graphicEl>
                                          </p:spTgt>
                                        </p:tgtEl>
                                        <p:attrNameLst>
                                          <p:attrName>style.visibility</p:attrName>
                                        </p:attrNameLst>
                                      </p:cBhvr>
                                      <p:to>
                                        <p:strVal val="visible"/>
                                      </p:to>
                                    </p:set>
                                    <p:animEffect transition="in" filter="wipe(left)">
                                      <p:cBhvr>
                                        <p:cTn id="16" dur="500"/>
                                        <p:tgtEl>
                                          <p:spTgt spid="5">
                                            <p:graphicEl>
                                              <a:chart seriesIdx="2"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Support for Reforms to the Supreme Court, by Support for Roe v. Wade</a:t>
            </a:r>
          </a:p>
        </p:txBody>
      </p:sp>
      <p:graphicFrame>
        <p:nvGraphicFramePr>
          <p:cNvPr id="3" name="Chart 2">
            <a:extLst>
              <a:ext uri="{FF2B5EF4-FFF2-40B4-BE49-F238E27FC236}">
                <a16:creationId xmlns:a16="http://schemas.microsoft.com/office/drawing/2014/main" id="{39731D71-B229-F745-8296-A9675393AB82}"/>
              </a:ext>
            </a:extLst>
          </p:cNvPr>
          <p:cNvGraphicFramePr>
            <a:graphicFrameLocks/>
          </p:cNvGraphicFramePr>
          <p:nvPr/>
        </p:nvGraphicFramePr>
        <p:xfrm>
          <a:off x="304800" y="742949"/>
          <a:ext cx="86106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3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left)">
                                      <p:cBhvr>
                                        <p:cTn id="7" dur="500"/>
                                        <p:tgtEl>
                                          <p:spTgt spid="3">
                                            <p:graphicEl>
                                              <a:chart seriesIdx="-4" categoryIdx="1"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left)">
                                      <p:cBhvr>
                                        <p:cTn id="12" dur="500"/>
                                        <p:tgtEl>
                                          <p:spTgt spid="3">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Trust in Public School Teachers and Librarians, by Party Affiliation</a:t>
            </a:r>
          </a:p>
        </p:txBody>
      </p:sp>
      <p:graphicFrame>
        <p:nvGraphicFramePr>
          <p:cNvPr id="5" name="Chart 4">
            <a:extLst>
              <a:ext uri="{FF2B5EF4-FFF2-40B4-BE49-F238E27FC236}">
                <a16:creationId xmlns:a16="http://schemas.microsoft.com/office/drawing/2014/main" id="{A3C9AAFE-B1F6-422A-A97F-5D9B58053A5D}"/>
              </a:ext>
            </a:extLst>
          </p:cNvPr>
          <p:cNvGraphicFramePr>
            <a:graphicFrameLocks/>
          </p:cNvGraphicFramePr>
          <p:nvPr>
            <p:extLst>
              <p:ext uri="{D42A27DB-BD31-4B8C-83A1-F6EECF244321}">
                <p14:modId xmlns:p14="http://schemas.microsoft.com/office/powerpoint/2010/main" val="3100750085"/>
              </p:ext>
            </p:extLst>
          </p:nvPr>
        </p:nvGraphicFramePr>
        <p:xfrm>
          <a:off x="304800" y="666751"/>
          <a:ext cx="8610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5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7" dur="500"/>
                                        <p:tgtEl>
                                          <p:spTgt spid="5">
                                            <p:graphicEl>
                                              <a:chart seriesIdx="-4" categoryIdx="2" bldStep="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10" dur="500"/>
                                        <p:tgtEl>
                                          <p:spTgt spid="5">
                                            <p:graphicEl>
                                              <a:chart seriesIdx="-4" categoryIdx="3" bldStep="category"/>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left)">
                                      <p:cBhvr>
                                        <p:cTn id="13" dur="500"/>
                                        <p:tgtEl>
                                          <p:spTgt spid="5">
                                            <p:graphicEl>
                                              <a:chart seriesIdx="-4" categoryIdx="4"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left)">
                                      <p:cBhvr>
                                        <p:cTn id="18" dur="500"/>
                                        <p:tgtEl>
                                          <p:spTgt spid="5">
                                            <p:graphicEl>
                                              <a:chart seriesIdx="-4" categoryIdx="6" bldStep="category"/>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left)">
                                      <p:cBhvr>
                                        <p:cTn id="21" dur="500"/>
                                        <p:tgtEl>
                                          <p:spTgt spid="5">
                                            <p:graphicEl>
                                              <a:chart seriesIdx="-4" categoryIdx="7" bldStep="category"/>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left)">
                                      <p:cBhvr>
                                        <p:cTn id="24" dur="500"/>
                                        <p:tgtEl>
                                          <p:spTgt spid="5">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619DB-835B-890F-7C0B-E62950A852FA}"/>
              </a:ext>
            </a:extLst>
          </p:cNvPr>
          <p:cNvSpPr>
            <a:spLocks noGrp="1"/>
          </p:cNvSpPr>
          <p:nvPr>
            <p:ph type="title"/>
          </p:nvPr>
        </p:nvSpPr>
        <p:spPr/>
        <p:txBody>
          <a:bodyPr/>
          <a:lstStyle/>
          <a:p>
            <a:endParaRPr lang="en-US"/>
          </a:p>
        </p:txBody>
      </p:sp>
      <p:pic>
        <p:nvPicPr>
          <p:cNvPr id="7" name="Picture 6" descr="Graphical user interface, website&#10;&#10;Description automatically generated">
            <a:extLst>
              <a:ext uri="{FF2B5EF4-FFF2-40B4-BE49-F238E27FC236}">
                <a16:creationId xmlns:a16="http://schemas.microsoft.com/office/drawing/2014/main" id="{2FD6D9FD-54AD-4B26-1261-5C469023EF4B}"/>
              </a:ext>
            </a:extLst>
          </p:cNvPr>
          <p:cNvPicPr>
            <a:picLocks noChangeAspect="1"/>
          </p:cNvPicPr>
          <p:nvPr/>
        </p:nvPicPr>
        <p:blipFill>
          <a:blip r:embed="rId3"/>
          <a:stretch>
            <a:fillRect/>
          </a:stretch>
        </p:blipFill>
        <p:spPr>
          <a:xfrm>
            <a:off x="0" y="0"/>
            <a:ext cx="9143999" cy="5205046"/>
          </a:xfrm>
          <a:prstGeom prst="rect">
            <a:avLst/>
          </a:prstGeom>
        </p:spPr>
      </p:pic>
    </p:spTree>
    <p:extLst>
      <p:ext uri="{BB962C8B-B14F-4D97-AF65-F5344CB8AC3E}">
        <p14:creationId xmlns:p14="http://schemas.microsoft.com/office/powerpoint/2010/main" val="23212993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C565-9169-0947-B878-09EC939F0AB3}"/>
              </a:ext>
            </a:extLst>
          </p:cNvPr>
          <p:cNvSpPr>
            <a:spLocks noGrp="1"/>
          </p:cNvSpPr>
          <p:nvPr>
            <p:ph type="title"/>
          </p:nvPr>
        </p:nvSpPr>
        <p:spPr>
          <a:xfrm>
            <a:off x="457200" y="3028950"/>
            <a:ext cx="8229600" cy="569976"/>
          </a:xfrm>
        </p:spPr>
        <p:txBody>
          <a:bodyPr/>
          <a:lstStyle/>
          <a:p>
            <a:r>
              <a:rPr lang="en-US" sz="2800" cap="small" dirty="0"/>
              <a:t>Our Politically and Culturally Divided Nation</a:t>
            </a:r>
          </a:p>
        </p:txBody>
      </p:sp>
    </p:spTree>
    <p:extLst>
      <p:ext uri="{BB962C8B-B14F-4D97-AF65-F5344CB8AC3E}">
        <p14:creationId xmlns:p14="http://schemas.microsoft.com/office/powerpoint/2010/main" val="38328346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The Direction of the Country, by Party and Religious Affiliation</a:t>
            </a:r>
          </a:p>
        </p:txBody>
      </p:sp>
      <p:graphicFrame>
        <p:nvGraphicFramePr>
          <p:cNvPr id="3" name="Chart 2">
            <a:extLst>
              <a:ext uri="{FF2B5EF4-FFF2-40B4-BE49-F238E27FC236}">
                <a16:creationId xmlns:a16="http://schemas.microsoft.com/office/drawing/2014/main" id="{3FCE2947-4388-4300-935C-5F2B9D4D23F5}"/>
              </a:ext>
            </a:extLst>
          </p:cNvPr>
          <p:cNvGraphicFramePr>
            <a:graphicFrameLocks/>
          </p:cNvGraphicFramePr>
          <p:nvPr>
            <p:extLst>
              <p:ext uri="{D42A27DB-BD31-4B8C-83A1-F6EECF244321}">
                <p14:modId xmlns:p14="http://schemas.microsoft.com/office/powerpoint/2010/main" val="2581192389"/>
              </p:ext>
            </p:extLst>
          </p:nvPr>
        </p:nvGraphicFramePr>
        <p:xfrm>
          <a:off x="304800" y="742949"/>
          <a:ext cx="8610600"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4345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right)">
                                      <p:cBhvr>
                                        <p:cTn id="7" dur="500"/>
                                        <p:tgtEl>
                                          <p:spTgt spid="3">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2"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Opposition to Changes in Society, by Party and Religious Affiliation</a:t>
            </a:r>
          </a:p>
        </p:txBody>
      </p:sp>
      <p:graphicFrame>
        <p:nvGraphicFramePr>
          <p:cNvPr id="5" name="Chart 4">
            <a:extLst>
              <a:ext uri="{FF2B5EF4-FFF2-40B4-BE49-F238E27FC236}">
                <a16:creationId xmlns:a16="http://schemas.microsoft.com/office/drawing/2014/main" id="{6A8C4113-E1D3-4765-B312-9D4F710B789B}"/>
              </a:ext>
            </a:extLst>
          </p:cNvPr>
          <p:cNvGraphicFramePr>
            <a:graphicFrameLocks/>
          </p:cNvGraphicFramePr>
          <p:nvPr>
            <p:extLst>
              <p:ext uri="{D42A27DB-BD31-4B8C-83A1-F6EECF244321}">
                <p14:modId xmlns:p14="http://schemas.microsoft.com/office/powerpoint/2010/main" val="3092645333"/>
              </p:ext>
            </p:extLst>
          </p:nvPr>
        </p:nvGraphicFramePr>
        <p:xfrm>
          <a:off x="304800" y="742950"/>
          <a:ext cx="8610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8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left)">
                                      <p:cBhvr>
                                        <p:cTn id="7" dur="500"/>
                                        <p:tgtEl>
                                          <p:spTgt spid="5">
                                            <p:graphicEl>
                                              <a:chart seriesIdx="0" categoryIdx="2" bldStep="ptIn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wipe(left)">
                                      <p:cBhvr>
                                        <p:cTn id="10" dur="500"/>
                                        <p:tgtEl>
                                          <p:spTgt spid="5">
                                            <p:graphicEl>
                                              <a:chart seriesIdx="0" categoryIdx="3" bldStep="ptIn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chart seriesIdx="0" categoryIdx="4" bldStep="ptInSeries"/>
                                            </p:graphicEl>
                                          </p:spTgt>
                                        </p:tgtEl>
                                        <p:attrNameLst>
                                          <p:attrName>style.visibility</p:attrName>
                                        </p:attrNameLst>
                                      </p:cBhvr>
                                      <p:to>
                                        <p:strVal val="visible"/>
                                      </p:to>
                                    </p:set>
                                    <p:animEffect transition="in" filter="wipe(left)">
                                      <p:cBhvr>
                                        <p:cTn id="13" dur="500"/>
                                        <p:tgtEl>
                                          <p:spTgt spid="5">
                                            <p:graphicEl>
                                              <a:chart seriesIdx="0" categoryIdx="4" bldStep="ptIn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chart seriesIdx="0" categoryIdx="6" bldStep="ptInSeries"/>
                                            </p:graphicEl>
                                          </p:spTgt>
                                        </p:tgtEl>
                                        <p:attrNameLst>
                                          <p:attrName>style.visibility</p:attrName>
                                        </p:attrNameLst>
                                      </p:cBhvr>
                                      <p:to>
                                        <p:strVal val="visible"/>
                                      </p:to>
                                    </p:set>
                                    <p:animEffect transition="in" filter="wipe(left)">
                                      <p:cBhvr>
                                        <p:cTn id="18" dur="500"/>
                                        <p:tgtEl>
                                          <p:spTgt spid="5">
                                            <p:graphicEl>
                                              <a:chart seriesIdx="0" categoryIdx="6" bldStep="ptIn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chart seriesIdx="0" categoryIdx="7" bldStep="ptInSeries"/>
                                            </p:graphicEl>
                                          </p:spTgt>
                                        </p:tgtEl>
                                        <p:attrNameLst>
                                          <p:attrName>style.visibility</p:attrName>
                                        </p:attrNameLst>
                                      </p:cBhvr>
                                      <p:to>
                                        <p:strVal val="visible"/>
                                      </p:to>
                                    </p:set>
                                    <p:animEffect transition="in" filter="wipe(left)">
                                      <p:cBhvr>
                                        <p:cTn id="21" dur="500"/>
                                        <p:tgtEl>
                                          <p:spTgt spid="5">
                                            <p:graphicEl>
                                              <a:chart seriesIdx="0" categoryIdx="7" bldStep="ptIn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graphicEl>
                                              <a:chart seriesIdx="0" categoryIdx="8" bldStep="ptInSeries"/>
                                            </p:graphicEl>
                                          </p:spTgt>
                                        </p:tgtEl>
                                        <p:attrNameLst>
                                          <p:attrName>style.visibility</p:attrName>
                                        </p:attrNameLst>
                                      </p:cBhvr>
                                      <p:to>
                                        <p:strVal val="visible"/>
                                      </p:to>
                                    </p:set>
                                    <p:animEffect transition="in" filter="wipe(left)">
                                      <p:cBhvr>
                                        <p:cTn id="24" dur="500"/>
                                        <p:tgtEl>
                                          <p:spTgt spid="5">
                                            <p:graphicEl>
                                              <a:chart seriesIdx="0" categoryIdx="8" bldStep="ptIn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graphicEl>
                                              <a:chart seriesIdx="0" categoryIdx="9" bldStep="ptInSeries"/>
                                            </p:graphicEl>
                                          </p:spTgt>
                                        </p:tgtEl>
                                        <p:attrNameLst>
                                          <p:attrName>style.visibility</p:attrName>
                                        </p:attrNameLst>
                                      </p:cBhvr>
                                      <p:to>
                                        <p:strVal val="visible"/>
                                      </p:to>
                                    </p:set>
                                    <p:animEffect transition="in" filter="wipe(left)">
                                      <p:cBhvr>
                                        <p:cTn id="27" dur="500"/>
                                        <p:tgtEl>
                                          <p:spTgt spid="5">
                                            <p:graphicEl>
                                              <a:chart seriesIdx="0" categoryIdx="9" bldStep="ptInSeries"/>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graphicEl>
                                              <a:chart seriesIdx="0" categoryIdx="10" bldStep="ptInSeries"/>
                                            </p:graphicEl>
                                          </p:spTgt>
                                        </p:tgtEl>
                                        <p:attrNameLst>
                                          <p:attrName>style.visibility</p:attrName>
                                        </p:attrNameLst>
                                      </p:cBhvr>
                                      <p:to>
                                        <p:strVal val="visible"/>
                                      </p:to>
                                    </p:set>
                                    <p:animEffect transition="in" filter="wipe(left)">
                                      <p:cBhvr>
                                        <p:cTn id="30" dur="500"/>
                                        <p:tgtEl>
                                          <p:spTgt spid="5">
                                            <p:graphicEl>
                                              <a:chart seriesIdx="0" categoryIdx="10" bldStep="ptInSeries"/>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graphicEl>
                                              <a:chart seriesIdx="0" categoryIdx="11" bldStep="ptInSeries"/>
                                            </p:graphicEl>
                                          </p:spTgt>
                                        </p:tgtEl>
                                        <p:attrNameLst>
                                          <p:attrName>style.visibility</p:attrName>
                                        </p:attrNameLst>
                                      </p:cBhvr>
                                      <p:to>
                                        <p:strVal val="visible"/>
                                      </p:to>
                                    </p:set>
                                    <p:animEffect transition="in" filter="wipe(left)">
                                      <p:cBhvr>
                                        <p:cTn id="33" dur="500"/>
                                        <p:tgtEl>
                                          <p:spTgt spid="5">
                                            <p:graphicEl>
                                              <a:chart seriesIdx="0" categoryIdx="11" bldStep="ptInSeries"/>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graphicEl>
                                              <a:chart seriesIdx="0" categoryIdx="12" bldStep="ptInSeries"/>
                                            </p:graphicEl>
                                          </p:spTgt>
                                        </p:tgtEl>
                                        <p:attrNameLst>
                                          <p:attrName>style.visibility</p:attrName>
                                        </p:attrNameLst>
                                      </p:cBhvr>
                                      <p:to>
                                        <p:strVal val="visible"/>
                                      </p:to>
                                    </p:set>
                                    <p:animEffect transition="in" filter="wipe(left)">
                                      <p:cBhvr>
                                        <p:cTn id="36" dur="500"/>
                                        <p:tgtEl>
                                          <p:spTgt spid="5">
                                            <p:graphicEl>
                                              <a:chart seriesIdx="0" categoryIdx="12" bldStep="ptInSeries"/>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chart seriesIdx="0" categoryIdx="13" bldStep="ptInSeries"/>
                                            </p:graphicEl>
                                          </p:spTgt>
                                        </p:tgtEl>
                                        <p:attrNameLst>
                                          <p:attrName>style.visibility</p:attrName>
                                        </p:attrNameLst>
                                      </p:cBhvr>
                                      <p:to>
                                        <p:strVal val="visible"/>
                                      </p:to>
                                    </p:set>
                                    <p:animEffect transition="in" filter="wipe(left)">
                                      <p:cBhvr>
                                        <p:cTn id="39" dur="500"/>
                                        <p:tgtEl>
                                          <p:spTgt spid="5">
                                            <p:graphicEl>
                                              <a:chart seriesIdx="0" categoryIdx="13"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chart seriesIdx="1" categoryIdx="2" bldStep="ptInSeries"/>
                                            </p:graphicEl>
                                          </p:spTgt>
                                        </p:tgtEl>
                                        <p:attrNameLst>
                                          <p:attrName>style.visibility</p:attrName>
                                        </p:attrNameLst>
                                      </p:cBhvr>
                                      <p:to>
                                        <p:strVal val="visible"/>
                                      </p:to>
                                    </p:set>
                                    <p:animEffect transition="in" filter="wipe(left)">
                                      <p:cBhvr>
                                        <p:cTn id="44" dur="500"/>
                                        <p:tgtEl>
                                          <p:spTgt spid="5">
                                            <p:graphicEl>
                                              <a:chart seriesIdx="1" categoryIdx="2" bldStep="ptInSeries"/>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chart seriesIdx="1" categoryIdx="3" bldStep="ptInSeries"/>
                                            </p:graphicEl>
                                          </p:spTgt>
                                        </p:tgtEl>
                                        <p:attrNameLst>
                                          <p:attrName>style.visibility</p:attrName>
                                        </p:attrNameLst>
                                      </p:cBhvr>
                                      <p:to>
                                        <p:strVal val="visible"/>
                                      </p:to>
                                    </p:set>
                                    <p:animEffect transition="in" filter="wipe(left)">
                                      <p:cBhvr>
                                        <p:cTn id="47" dur="500"/>
                                        <p:tgtEl>
                                          <p:spTgt spid="5">
                                            <p:graphicEl>
                                              <a:chart seriesIdx="1" categoryIdx="3" bldStep="ptInSeries"/>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graphicEl>
                                              <a:chart seriesIdx="1" categoryIdx="4" bldStep="ptInSeries"/>
                                            </p:graphicEl>
                                          </p:spTgt>
                                        </p:tgtEl>
                                        <p:attrNameLst>
                                          <p:attrName>style.visibility</p:attrName>
                                        </p:attrNameLst>
                                      </p:cBhvr>
                                      <p:to>
                                        <p:strVal val="visible"/>
                                      </p:to>
                                    </p:set>
                                    <p:animEffect transition="in" filter="wipe(left)">
                                      <p:cBhvr>
                                        <p:cTn id="50" dur="500"/>
                                        <p:tgtEl>
                                          <p:spTgt spid="5">
                                            <p:graphicEl>
                                              <a:chart seriesIdx="1" categoryIdx="4" bldStep="ptInSeries"/>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graphicEl>
                                              <a:chart seriesIdx="1" categoryIdx="6" bldStep="ptInSeries"/>
                                            </p:graphicEl>
                                          </p:spTgt>
                                        </p:tgtEl>
                                        <p:attrNameLst>
                                          <p:attrName>style.visibility</p:attrName>
                                        </p:attrNameLst>
                                      </p:cBhvr>
                                      <p:to>
                                        <p:strVal val="visible"/>
                                      </p:to>
                                    </p:set>
                                    <p:animEffect transition="in" filter="wipe(left)">
                                      <p:cBhvr>
                                        <p:cTn id="53" dur="500"/>
                                        <p:tgtEl>
                                          <p:spTgt spid="5">
                                            <p:graphicEl>
                                              <a:chart seriesIdx="1" categoryIdx="6" bldStep="ptInSeries"/>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
                                            <p:graphicEl>
                                              <a:chart seriesIdx="1" categoryIdx="7" bldStep="ptInSeries"/>
                                            </p:graphicEl>
                                          </p:spTgt>
                                        </p:tgtEl>
                                        <p:attrNameLst>
                                          <p:attrName>style.visibility</p:attrName>
                                        </p:attrNameLst>
                                      </p:cBhvr>
                                      <p:to>
                                        <p:strVal val="visible"/>
                                      </p:to>
                                    </p:set>
                                    <p:animEffect transition="in" filter="wipe(left)">
                                      <p:cBhvr>
                                        <p:cTn id="56" dur="500"/>
                                        <p:tgtEl>
                                          <p:spTgt spid="5">
                                            <p:graphicEl>
                                              <a:chart seriesIdx="1" categoryIdx="7" bldStep="ptInSeries"/>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
                                            <p:graphicEl>
                                              <a:chart seriesIdx="1" categoryIdx="8" bldStep="ptInSeries"/>
                                            </p:graphicEl>
                                          </p:spTgt>
                                        </p:tgtEl>
                                        <p:attrNameLst>
                                          <p:attrName>style.visibility</p:attrName>
                                        </p:attrNameLst>
                                      </p:cBhvr>
                                      <p:to>
                                        <p:strVal val="visible"/>
                                      </p:to>
                                    </p:set>
                                    <p:animEffect transition="in" filter="wipe(left)">
                                      <p:cBhvr>
                                        <p:cTn id="59" dur="500"/>
                                        <p:tgtEl>
                                          <p:spTgt spid="5">
                                            <p:graphicEl>
                                              <a:chart seriesIdx="1" categoryIdx="8" bldStep="ptInSeries"/>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
                                            <p:graphicEl>
                                              <a:chart seriesIdx="1" categoryIdx="9" bldStep="ptInSeries"/>
                                            </p:graphicEl>
                                          </p:spTgt>
                                        </p:tgtEl>
                                        <p:attrNameLst>
                                          <p:attrName>style.visibility</p:attrName>
                                        </p:attrNameLst>
                                      </p:cBhvr>
                                      <p:to>
                                        <p:strVal val="visible"/>
                                      </p:to>
                                    </p:set>
                                    <p:animEffect transition="in" filter="wipe(left)">
                                      <p:cBhvr>
                                        <p:cTn id="62" dur="500"/>
                                        <p:tgtEl>
                                          <p:spTgt spid="5">
                                            <p:graphicEl>
                                              <a:chart seriesIdx="1" categoryIdx="9" bldStep="ptInSeries"/>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
                                            <p:graphicEl>
                                              <a:chart seriesIdx="1" categoryIdx="10" bldStep="ptInSeries"/>
                                            </p:graphicEl>
                                          </p:spTgt>
                                        </p:tgtEl>
                                        <p:attrNameLst>
                                          <p:attrName>style.visibility</p:attrName>
                                        </p:attrNameLst>
                                      </p:cBhvr>
                                      <p:to>
                                        <p:strVal val="visible"/>
                                      </p:to>
                                    </p:set>
                                    <p:animEffect transition="in" filter="wipe(left)">
                                      <p:cBhvr>
                                        <p:cTn id="65" dur="500"/>
                                        <p:tgtEl>
                                          <p:spTgt spid="5">
                                            <p:graphicEl>
                                              <a:chart seriesIdx="1" categoryIdx="10" bldStep="ptInSeries"/>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
                                            <p:graphicEl>
                                              <a:chart seriesIdx="1" categoryIdx="11" bldStep="ptInSeries"/>
                                            </p:graphicEl>
                                          </p:spTgt>
                                        </p:tgtEl>
                                        <p:attrNameLst>
                                          <p:attrName>style.visibility</p:attrName>
                                        </p:attrNameLst>
                                      </p:cBhvr>
                                      <p:to>
                                        <p:strVal val="visible"/>
                                      </p:to>
                                    </p:set>
                                    <p:animEffect transition="in" filter="wipe(left)">
                                      <p:cBhvr>
                                        <p:cTn id="68" dur="500"/>
                                        <p:tgtEl>
                                          <p:spTgt spid="5">
                                            <p:graphicEl>
                                              <a:chart seriesIdx="1" categoryIdx="11" bldStep="ptInSeries"/>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
                                            <p:graphicEl>
                                              <a:chart seriesIdx="1" categoryIdx="12" bldStep="ptInSeries"/>
                                            </p:graphicEl>
                                          </p:spTgt>
                                        </p:tgtEl>
                                        <p:attrNameLst>
                                          <p:attrName>style.visibility</p:attrName>
                                        </p:attrNameLst>
                                      </p:cBhvr>
                                      <p:to>
                                        <p:strVal val="visible"/>
                                      </p:to>
                                    </p:set>
                                    <p:animEffect transition="in" filter="wipe(left)">
                                      <p:cBhvr>
                                        <p:cTn id="71" dur="500"/>
                                        <p:tgtEl>
                                          <p:spTgt spid="5">
                                            <p:graphicEl>
                                              <a:chart seriesIdx="1" categoryIdx="12" bldStep="ptInSeries"/>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
                                            <p:graphicEl>
                                              <a:chart seriesIdx="1" categoryIdx="13" bldStep="ptInSeries"/>
                                            </p:graphicEl>
                                          </p:spTgt>
                                        </p:tgtEl>
                                        <p:attrNameLst>
                                          <p:attrName>style.visibility</p:attrName>
                                        </p:attrNameLst>
                                      </p:cBhvr>
                                      <p:to>
                                        <p:strVal val="visible"/>
                                      </p:to>
                                    </p:set>
                                    <p:animEffect transition="in" filter="wipe(left)">
                                      <p:cBhvr>
                                        <p:cTn id="74" dur="500"/>
                                        <p:tgtEl>
                                          <p:spTgt spid="5">
                                            <p:graphicEl>
                                              <a:chart seriesIdx="1" categoryIdx="1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Beliefs about Gender Identity, by Party Affiliation</a:t>
            </a:r>
          </a:p>
        </p:txBody>
      </p:sp>
      <p:graphicFrame>
        <p:nvGraphicFramePr>
          <p:cNvPr id="3" name="Chart 2">
            <a:extLst>
              <a:ext uri="{FF2B5EF4-FFF2-40B4-BE49-F238E27FC236}">
                <a16:creationId xmlns:a16="http://schemas.microsoft.com/office/drawing/2014/main" id="{55967375-48D6-46B1-A318-4AB44623B1FB}"/>
              </a:ext>
            </a:extLst>
          </p:cNvPr>
          <p:cNvGraphicFramePr>
            <a:graphicFrameLocks/>
          </p:cNvGraphicFramePr>
          <p:nvPr>
            <p:extLst>
              <p:ext uri="{D42A27DB-BD31-4B8C-83A1-F6EECF244321}">
                <p14:modId xmlns:p14="http://schemas.microsoft.com/office/powerpoint/2010/main" val="2059589583"/>
              </p:ext>
            </p:extLst>
          </p:nvPr>
        </p:nvGraphicFramePr>
        <p:xfrm>
          <a:off x="304800" y="74295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5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7" dur="500"/>
                                        <p:tgtEl>
                                          <p:spTgt spid="3">
                                            <p:graphicEl>
                                              <a:chart seriesIdx="2"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0" dur="500"/>
                                        <p:tgtEl>
                                          <p:spTgt spid="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Attitudes about Systemic Racism, by Party Affiliation</a:t>
            </a:r>
          </a:p>
        </p:txBody>
      </p:sp>
      <p:graphicFrame>
        <p:nvGraphicFramePr>
          <p:cNvPr id="3" name="Chart 2">
            <a:extLst>
              <a:ext uri="{FF2B5EF4-FFF2-40B4-BE49-F238E27FC236}">
                <a16:creationId xmlns:a16="http://schemas.microsoft.com/office/drawing/2014/main" id="{5F3868C7-1B81-0E49-83FA-5FEEF7C94DC2}"/>
              </a:ext>
            </a:extLst>
          </p:cNvPr>
          <p:cNvGraphicFramePr>
            <a:graphicFrameLocks/>
          </p:cNvGraphicFramePr>
          <p:nvPr/>
        </p:nvGraphicFramePr>
        <p:xfrm>
          <a:off x="228600" y="666751"/>
          <a:ext cx="86868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81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7" dur="500"/>
                                        <p:tgtEl>
                                          <p:spTgt spid="3">
                                            <p:graphicEl>
                                              <a:chart seriesIdx="1"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0"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Christian Nationalist Views, by Party and Religious Affiliation</a:t>
            </a:r>
          </a:p>
        </p:txBody>
      </p:sp>
      <p:graphicFrame>
        <p:nvGraphicFramePr>
          <p:cNvPr id="4" name="Chart 3">
            <a:extLst>
              <a:ext uri="{FF2B5EF4-FFF2-40B4-BE49-F238E27FC236}">
                <a16:creationId xmlns:a16="http://schemas.microsoft.com/office/drawing/2014/main" id="{5638E488-7F13-8E41-B7CD-2415FE78412D}"/>
              </a:ext>
            </a:extLst>
          </p:cNvPr>
          <p:cNvGraphicFramePr>
            <a:graphicFrameLocks/>
          </p:cNvGraphicFramePr>
          <p:nvPr>
            <p:extLst>
              <p:ext uri="{D42A27DB-BD31-4B8C-83A1-F6EECF244321}">
                <p14:modId xmlns:p14="http://schemas.microsoft.com/office/powerpoint/2010/main" val="3452013911"/>
              </p:ext>
            </p:extLst>
          </p:nvPr>
        </p:nvGraphicFramePr>
        <p:xfrm>
          <a:off x="304800" y="742950"/>
          <a:ext cx="8610600" cy="4154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13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left)">
                                      <p:cBhvr>
                                        <p:cTn id="7" dur="500"/>
                                        <p:tgtEl>
                                          <p:spTgt spid="4">
                                            <p:graphicEl>
                                              <a:chart seriesIdx="0" categoryIdx="2" bldStep="ptIn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left)">
                                      <p:cBhvr>
                                        <p:cTn id="10" dur="500"/>
                                        <p:tgtEl>
                                          <p:spTgt spid="4">
                                            <p:graphicEl>
                                              <a:chart seriesIdx="0" categoryIdx="3" bldStep="ptIn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left)">
                                      <p:cBhvr>
                                        <p:cTn id="13" dur="500"/>
                                        <p:tgtEl>
                                          <p:spTgt spid="4">
                                            <p:graphicEl>
                                              <a:chart seriesIdx="0" categoryIdx="4" bldStep="ptInSeries"/>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left)">
                                      <p:cBhvr>
                                        <p:cTn id="18" dur="500"/>
                                        <p:tgtEl>
                                          <p:spTgt spid="4">
                                            <p:graphicEl>
                                              <a:chart seriesIdx="0" categoryIdx="6" bldStep="ptIn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left)">
                                      <p:cBhvr>
                                        <p:cTn id="21" dur="500"/>
                                        <p:tgtEl>
                                          <p:spTgt spid="4">
                                            <p:graphicEl>
                                              <a:chart seriesIdx="0" categoryIdx="7" bldStep="ptIn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left)">
                                      <p:cBhvr>
                                        <p:cTn id="24" dur="500"/>
                                        <p:tgtEl>
                                          <p:spTgt spid="4">
                                            <p:graphicEl>
                                              <a:chart seriesIdx="0" categoryIdx="8" bldStep="ptIn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wipe(left)">
                                      <p:cBhvr>
                                        <p:cTn id="27" dur="500"/>
                                        <p:tgtEl>
                                          <p:spTgt spid="4">
                                            <p:graphicEl>
                                              <a:chart seriesIdx="0" categoryIdx="9" bldStep="ptInSeries"/>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wipe(left)">
                                      <p:cBhvr>
                                        <p:cTn id="30" dur="500"/>
                                        <p:tgtEl>
                                          <p:spTgt spid="4">
                                            <p:graphicEl>
                                              <a:chart seriesIdx="0" categoryIdx="10" bldStep="ptInSeries"/>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wipe(left)">
                                      <p:cBhvr>
                                        <p:cTn id="33" dur="500"/>
                                        <p:tgtEl>
                                          <p:spTgt spid="4">
                                            <p:graphicEl>
                                              <a:chart seriesIdx="0" categoryIdx="11" bldStep="ptInSeries"/>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wipe(left)">
                                      <p:cBhvr>
                                        <p:cTn id="36" dur="500"/>
                                        <p:tgtEl>
                                          <p:spTgt spid="4">
                                            <p:graphicEl>
                                              <a:chart seriesIdx="0" categoryIdx="12" bldStep="ptInSeries"/>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wipe(left)">
                                      <p:cBhvr>
                                        <p:cTn id="39" dur="500"/>
                                        <p:tgtEl>
                                          <p:spTgt spid="4">
                                            <p:graphicEl>
                                              <a:chart seriesIdx="0" categoryIdx="1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D605-C94B-F244-BB6D-56A9560232EF}"/>
              </a:ext>
            </a:extLst>
          </p:cNvPr>
          <p:cNvSpPr>
            <a:spLocks noGrp="1"/>
          </p:cNvSpPr>
          <p:nvPr>
            <p:ph type="body" sz="quarter" idx="18"/>
          </p:nvPr>
        </p:nvSpPr>
        <p:spPr>
          <a:xfrm>
            <a:off x="152400" y="246333"/>
            <a:ext cx="8839200" cy="323835"/>
          </a:xfrm>
        </p:spPr>
        <p:txBody>
          <a:bodyPr/>
          <a:lstStyle/>
          <a:p>
            <a:r>
              <a:rPr lang="en-US" sz="1800" b="1" dirty="0"/>
              <a:t>QAnon Beliefs, by Party Affiliation</a:t>
            </a:r>
          </a:p>
        </p:txBody>
      </p:sp>
      <p:graphicFrame>
        <p:nvGraphicFramePr>
          <p:cNvPr id="6" name="Chart 5">
            <a:extLst>
              <a:ext uri="{FF2B5EF4-FFF2-40B4-BE49-F238E27FC236}">
                <a16:creationId xmlns:a16="http://schemas.microsoft.com/office/drawing/2014/main" id="{0C3140BD-C48B-8F47-BAAA-11165E86F09E}"/>
              </a:ext>
            </a:extLst>
          </p:cNvPr>
          <p:cNvGraphicFramePr>
            <a:graphicFrameLocks/>
          </p:cNvGraphicFramePr>
          <p:nvPr>
            <p:extLst>
              <p:ext uri="{D42A27DB-BD31-4B8C-83A1-F6EECF244321}">
                <p14:modId xmlns:p14="http://schemas.microsoft.com/office/powerpoint/2010/main" val="1334962144"/>
              </p:ext>
            </p:extLst>
          </p:nvPr>
        </p:nvGraphicFramePr>
        <p:xfrm>
          <a:off x="304800" y="742950"/>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9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7" dur="500"/>
                                        <p:tgtEl>
                                          <p:spTgt spid="6">
                                            <p:graphicEl>
                                              <a:chart seriesIdx="1"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0"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theme/theme1.xml><?xml version="1.0" encoding="utf-8"?>
<a:theme xmlns:a="http://schemas.openxmlformats.org/drawingml/2006/main" name="prri">
  <a:themeElements>
    <a:clrScheme name="Custom 2">
      <a:dk1>
        <a:srgbClr val="101821"/>
      </a:dk1>
      <a:lt1>
        <a:sysClr val="window" lastClr="FFFFFF"/>
      </a:lt1>
      <a:dk2>
        <a:srgbClr val="182C4D"/>
      </a:dk2>
      <a:lt2>
        <a:srgbClr val="F6F8F7"/>
      </a:lt2>
      <a:accent1>
        <a:srgbClr val="4D89BC"/>
      </a:accent1>
      <a:accent2>
        <a:srgbClr val="89A2BA"/>
      </a:accent2>
      <a:accent3>
        <a:srgbClr val="4D89BC"/>
      </a:accent3>
      <a:accent4>
        <a:srgbClr val="DF675E"/>
      </a:accent4>
      <a:accent5>
        <a:srgbClr val="1F9A78"/>
      </a:accent5>
      <a:accent6>
        <a:srgbClr val="E59822"/>
      </a:accent6>
      <a:hlink>
        <a:srgbClr val="346DA8"/>
      </a:hlink>
      <a:folHlink>
        <a:srgbClr val="346D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7000"/>
          </a:schemeClr>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prri.thmx</Template>
  <TotalTime>39053</TotalTime>
  <Words>759</Words>
  <Application>Microsoft Macintosh PowerPoint</Application>
  <PresentationFormat>On-screen Show (16:9)</PresentationFormat>
  <Paragraphs>112</Paragraphs>
  <Slides>29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Lato Regular</vt:lpstr>
      <vt:lpstr>Open Sans</vt:lpstr>
      <vt:lpstr>prri</vt:lpstr>
      <vt:lpstr>PowerPoint Presentation</vt:lpstr>
      <vt:lpstr>PowerPoint Presentation</vt:lpstr>
      <vt:lpstr>Our Politically and Culturally Divided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Issues in the Midterm Elections</vt:lpstr>
      <vt:lpstr>PowerPoint Presentation</vt:lpstr>
      <vt:lpstr>PowerPoint Presentation</vt:lpstr>
      <vt:lpstr>PowerPoint Presentation</vt:lpstr>
      <vt:lpstr>PowerPoint Presentation</vt:lpstr>
      <vt:lpstr>PowerPoint Presentation</vt:lpstr>
      <vt:lpstr>Abortion Attitudes, Post-Dobbs Decision</vt:lpstr>
      <vt:lpstr>PowerPoint Presentation</vt:lpstr>
      <vt:lpstr>PowerPoint Presentation</vt:lpstr>
      <vt:lpstr>PowerPoint Presentation</vt:lpstr>
      <vt:lpstr>Dissatisfaction with Biden and Trump</vt:lpstr>
      <vt:lpstr>PowerPoint Presentation</vt:lpstr>
      <vt:lpstr>PowerPoint Presentation</vt:lpstr>
      <vt:lpstr>PowerPoint Presentation</vt:lpstr>
      <vt:lpstr>Other Key Issues</vt:lpstr>
      <vt:lpstr>PowerPoint Presentation</vt:lpstr>
      <vt:lpstr>PowerPoint Presentation</vt:lpstr>
      <vt:lpstr>PowerPoint Presentation</vt:lpstr>
      <vt:lpstr>PowerPoint Presentation</vt:lpstr>
    </vt:vector>
  </TitlesOfParts>
  <Company>oulo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duffy</dc:creator>
  <cp:lastModifiedBy>Robert Jones</cp:lastModifiedBy>
  <cp:revision>610</cp:revision>
  <cp:lastPrinted>2020-11-19T16:45:19Z</cp:lastPrinted>
  <dcterms:created xsi:type="dcterms:W3CDTF">2016-06-15T01:13:53Z</dcterms:created>
  <dcterms:modified xsi:type="dcterms:W3CDTF">2022-10-26T21:40:15Z</dcterms:modified>
</cp:coreProperties>
</file>